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328" r:id="rId2"/>
    <p:sldId id="1639" r:id="rId3"/>
    <p:sldId id="1640" r:id="rId4"/>
    <p:sldId id="408" r:id="rId5"/>
    <p:sldId id="1636" r:id="rId6"/>
    <p:sldId id="1610" r:id="rId7"/>
    <p:sldId id="1637" r:id="rId8"/>
    <p:sldId id="1638" r:id="rId9"/>
    <p:sldId id="405" r:id="rId10"/>
    <p:sldId id="1631" r:id="rId11"/>
    <p:sldId id="1632" r:id="rId12"/>
    <p:sldId id="1617" r:id="rId13"/>
    <p:sldId id="1627" r:id="rId14"/>
    <p:sldId id="1619" r:id="rId15"/>
    <p:sldId id="1621" r:id="rId16"/>
    <p:sldId id="1628" r:id="rId17"/>
    <p:sldId id="1623" r:id="rId18"/>
    <p:sldId id="162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C77B79-84A2-48D3-B1BB-8053F2D23FF7}">
          <p14:sldIdLst>
            <p14:sldId id="328"/>
            <p14:sldId id="1639"/>
            <p14:sldId id="1640"/>
            <p14:sldId id="408"/>
            <p14:sldId id="1636"/>
            <p14:sldId id="1610"/>
            <p14:sldId id="1637"/>
            <p14:sldId id="1638"/>
            <p14:sldId id="405"/>
            <p14:sldId id="1631"/>
            <p14:sldId id="1632"/>
            <p14:sldId id="1617"/>
            <p14:sldId id="1627"/>
            <p14:sldId id="1619"/>
            <p14:sldId id="1621"/>
            <p14:sldId id="1628"/>
            <p14:sldId id="1623"/>
            <p14:sldId id="16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mensi, Humberto" initials="SH" lastIdx="1" clrIdx="0">
    <p:extLst>
      <p:ext uri="{19B8F6BF-5375-455C-9EA6-DF929625EA0E}">
        <p15:presenceInfo xmlns:p15="http://schemas.microsoft.com/office/powerpoint/2012/main" userId="S-1-5-21-1407069837-2091007605-538272213-477372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9FFCEA"/>
    <a:srgbClr val="FFAD97"/>
    <a:srgbClr val="7CE8F4"/>
    <a:srgbClr val="FFD7BC"/>
    <a:srgbClr val="FFFFFF"/>
    <a:srgbClr val="191919"/>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0" autoAdjust="0"/>
    <p:restoredTop sz="81120" autoAdjust="0"/>
  </p:normalViewPr>
  <p:slideViewPr>
    <p:cSldViewPr snapToGrid="0">
      <p:cViewPr>
        <p:scale>
          <a:sx n="220" d="100"/>
          <a:sy n="220" d="100"/>
        </p:scale>
        <p:origin x="3776" y="-1200"/>
      </p:cViewPr>
      <p:guideLst/>
    </p:cSldViewPr>
  </p:slideViewPr>
  <p:notesTextViewPr>
    <p:cViewPr>
      <p:scale>
        <a:sx n="1" d="1"/>
        <a:sy n="1" d="1"/>
      </p:scale>
      <p:origin x="0" y="0"/>
    </p:cViewPr>
  </p:notesText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2166730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332105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indent="-171450">
              <a:buFontTx/>
              <a:buChar char="-"/>
            </a:pPr>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11</a:t>
            </a:fld>
            <a:endParaRPr lang="en-US"/>
          </a:p>
        </p:txBody>
      </p:sp>
    </p:spTree>
    <p:extLst>
      <p:ext uri="{BB962C8B-B14F-4D97-AF65-F5344CB8AC3E}">
        <p14:creationId xmlns:p14="http://schemas.microsoft.com/office/powerpoint/2010/main" val="3433853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12</a:t>
            </a:fld>
            <a:endParaRPr lang="en-US"/>
          </a:p>
        </p:txBody>
      </p:sp>
    </p:spTree>
    <p:extLst>
      <p:ext uri="{BB962C8B-B14F-4D97-AF65-F5344CB8AC3E}">
        <p14:creationId xmlns:p14="http://schemas.microsoft.com/office/powerpoint/2010/main" val="685671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13</a:t>
            </a:fld>
            <a:endParaRPr lang="en-US"/>
          </a:p>
        </p:txBody>
      </p:sp>
    </p:spTree>
    <p:extLst>
      <p:ext uri="{BB962C8B-B14F-4D97-AF65-F5344CB8AC3E}">
        <p14:creationId xmlns:p14="http://schemas.microsoft.com/office/powerpoint/2010/main" val="3837515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14</a:t>
            </a:fld>
            <a:endParaRPr lang="en-US"/>
          </a:p>
        </p:txBody>
      </p:sp>
    </p:spTree>
    <p:extLst>
      <p:ext uri="{BB962C8B-B14F-4D97-AF65-F5344CB8AC3E}">
        <p14:creationId xmlns:p14="http://schemas.microsoft.com/office/powerpoint/2010/main" val="1685627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15</a:t>
            </a:fld>
            <a:endParaRPr lang="en-US"/>
          </a:p>
        </p:txBody>
      </p:sp>
    </p:spTree>
    <p:extLst>
      <p:ext uri="{BB962C8B-B14F-4D97-AF65-F5344CB8AC3E}">
        <p14:creationId xmlns:p14="http://schemas.microsoft.com/office/powerpoint/2010/main" val="2550388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16</a:t>
            </a:fld>
            <a:endParaRPr lang="en-US"/>
          </a:p>
        </p:txBody>
      </p:sp>
    </p:spTree>
    <p:extLst>
      <p:ext uri="{BB962C8B-B14F-4D97-AF65-F5344CB8AC3E}">
        <p14:creationId xmlns:p14="http://schemas.microsoft.com/office/powerpoint/2010/main" val="2561558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a:p>
        </p:txBody>
      </p:sp>
    </p:spTree>
    <p:extLst>
      <p:ext uri="{BB962C8B-B14F-4D97-AF65-F5344CB8AC3E}">
        <p14:creationId xmlns:p14="http://schemas.microsoft.com/office/powerpoint/2010/main" val="3094473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1" i="0" dirty="0">
                <a:effectLst/>
                <a:latin typeface="Söhne"/>
              </a:rPr>
              <a:t>Deployment:</a:t>
            </a:r>
            <a:r>
              <a:rPr lang="en-US" b="0" i="0" dirty="0">
                <a:solidFill>
                  <a:srgbClr val="D1D5DB"/>
                </a:solidFill>
                <a:effectLst/>
                <a:latin typeface="Söhne"/>
              </a:rPr>
              <a:t> Traditional software requires installation on the user's hardware, whereas SaaS applications are accessed through the internet, eliminating the need for local installation.</a:t>
            </a:r>
            <a:br>
              <a:rPr lang="en-US" b="0" i="0" dirty="0">
                <a:solidFill>
                  <a:srgbClr val="D1D5DB"/>
                </a:solidFill>
                <a:effectLst/>
                <a:latin typeface="Söhne"/>
              </a:rPr>
            </a:br>
            <a:br>
              <a:rPr lang="en-US" b="0" i="0" dirty="0">
                <a:solidFill>
                  <a:srgbClr val="D1D5DB"/>
                </a:solidFill>
                <a:effectLst/>
                <a:latin typeface="Söhne"/>
              </a:rPr>
            </a:br>
            <a:r>
              <a:rPr lang="en-US" dirty="0"/>
              <a:t>Software as a Service (SaaS) is a cloud-based software model that delivers applications to end-users through an internet browser. SaaS vendors host services and applications for customers to access on-demand:</a:t>
            </a:r>
            <a:br>
              <a:rPr lang="en-US" dirty="0"/>
            </a:br>
            <a:endParaRPr lang="en-US" dirty="0"/>
          </a:p>
          <a:p>
            <a:pPr marL="285750" indent="-285750" algn="l">
              <a:buFont typeface="Arial" panose="020B0604020202020204" pitchFamily="34" charset="0"/>
              <a:buChar char="•"/>
            </a:pPr>
            <a:r>
              <a:rPr lang="en-US" dirty="0"/>
              <a:t>Deployment and Infra management: Customers don’t need to manage their own servers and applications, don’t needing to worry about maintenance and updates.</a:t>
            </a:r>
            <a:br>
              <a:rPr lang="en-US" dirty="0"/>
            </a:br>
            <a:endParaRPr lang="en-US" dirty="0"/>
          </a:p>
          <a:p>
            <a:pPr marL="285750" indent="-285750" algn="l">
              <a:buFont typeface="Arial" panose="020B0604020202020204" pitchFamily="34" charset="0"/>
              <a:buChar char="•"/>
            </a:pPr>
            <a:r>
              <a:rPr lang="en-US" dirty="0"/>
              <a:t>Scalability and Elasticity: Customers don’t need to worry about scalability needs, but scaling is one of the most challenge aspects for a SaaS Provider.</a:t>
            </a:r>
            <a:br>
              <a:rPr lang="en-US" dirty="0"/>
            </a:br>
            <a:endParaRPr lang="en-US" dirty="0"/>
          </a:p>
          <a:p>
            <a:pPr marL="285750" indent="-285750" algn="l">
              <a:buFont typeface="Arial" panose="020B0604020202020204" pitchFamily="34" charset="0"/>
              <a:buChar char="•"/>
            </a:pPr>
            <a:r>
              <a:rPr lang="en-US" dirty="0"/>
              <a:t>Revenue Model: SaaS typically relies on a subscription-based revenue model, which can provide a steady income stream and can be scaled based on the service tiers (tenant model).</a:t>
            </a:r>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a:p>
        </p:txBody>
      </p:sp>
    </p:spTree>
    <p:extLst>
      <p:ext uri="{BB962C8B-B14F-4D97-AF65-F5344CB8AC3E}">
        <p14:creationId xmlns:p14="http://schemas.microsoft.com/office/powerpoint/2010/main" val="124662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As a SaaS provider, you might want to offer different tiers for your application, and depending on each tier, you can adjust access to features, support levels, and resource limits. Each customer using your service is a 'tenant'. Higher tiers could include advanced features, more storage, or better support, while lower tiers might be more basic, catering to smaller or budget-conscious users.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a:t>
            </a:fld>
            <a:endParaRPr lang="en-US"/>
          </a:p>
        </p:txBody>
      </p:sp>
    </p:spTree>
    <p:extLst>
      <p:ext uri="{BB962C8B-B14F-4D97-AF65-F5344CB8AC3E}">
        <p14:creationId xmlns:p14="http://schemas.microsoft.com/office/powerpoint/2010/main" val="2655438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a:p>
        </p:txBody>
      </p:sp>
    </p:spTree>
    <p:extLst>
      <p:ext uri="{BB962C8B-B14F-4D97-AF65-F5344CB8AC3E}">
        <p14:creationId xmlns:p14="http://schemas.microsoft.com/office/powerpoint/2010/main" val="3141585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5</a:t>
            </a:fld>
            <a:endParaRPr lang="en-US"/>
          </a:p>
        </p:txBody>
      </p:sp>
    </p:spTree>
    <p:extLst>
      <p:ext uri="{BB962C8B-B14F-4D97-AF65-F5344CB8AC3E}">
        <p14:creationId xmlns:p14="http://schemas.microsoft.com/office/powerpoint/2010/main" val="145542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6</a:t>
            </a:fld>
            <a:endParaRPr lang="en-US"/>
          </a:p>
        </p:txBody>
      </p:sp>
    </p:spTree>
    <p:extLst>
      <p:ext uri="{BB962C8B-B14F-4D97-AF65-F5344CB8AC3E}">
        <p14:creationId xmlns:p14="http://schemas.microsoft.com/office/powerpoint/2010/main" val="173071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7</a:t>
            </a:fld>
            <a:endParaRPr lang="en-US"/>
          </a:p>
        </p:txBody>
      </p:sp>
    </p:spTree>
    <p:extLst>
      <p:ext uri="{BB962C8B-B14F-4D97-AF65-F5344CB8AC3E}">
        <p14:creationId xmlns:p14="http://schemas.microsoft.com/office/powerpoint/2010/main" val="2215300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8</a:t>
            </a:fld>
            <a:endParaRPr lang="en-US"/>
          </a:p>
        </p:txBody>
      </p:sp>
    </p:spTree>
    <p:extLst>
      <p:ext uri="{BB962C8B-B14F-4D97-AF65-F5344CB8AC3E}">
        <p14:creationId xmlns:p14="http://schemas.microsoft.com/office/powerpoint/2010/main" val="1524500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9</a:t>
            </a:fld>
            <a:endParaRPr lang="en-US"/>
          </a:p>
        </p:txBody>
      </p:sp>
    </p:spTree>
    <p:extLst>
      <p:ext uri="{BB962C8B-B14F-4D97-AF65-F5344CB8AC3E}">
        <p14:creationId xmlns:p14="http://schemas.microsoft.com/office/powerpoint/2010/main" val="1052218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 set 2 - bar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4CC29B-E868-534D-B3C2-5A21A791B86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 y="-7005"/>
            <a:ext cx="12198096" cy="6865005"/>
          </a:xfrm>
          <a:prstGeom prst="rect">
            <a:avLst/>
          </a:prstGeom>
        </p:spPr>
      </p:pic>
      <p:sp>
        <p:nvSpPr>
          <p:cNvPr id="18" name="Text Placeholder 7">
            <a:extLst>
              <a:ext uri="{FF2B5EF4-FFF2-40B4-BE49-F238E27FC236}">
                <a16:creationId xmlns:a16="http://schemas.microsoft.com/office/drawing/2014/main" id="{34D7701C-3FF2-7F4C-ABF6-317898C84183}"/>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5" name="Title 1">
            <a:extLst>
              <a:ext uri="{FF2B5EF4-FFF2-40B4-BE49-F238E27FC236}">
                <a16:creationId xmlns:a16="http://schemas.microsoft.com/office/drawing/2014/main" id="{DF9E6566-BEE7-0244-9C49-C4C13FC1CFAD}"/>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B2D0C8D8-44B1-7840-8134-EF8AD898169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20" name="Picture 19">
            <a:extLst>
              <a:ext uri="{FF2B5EF4-FFF2-40B4-BE49-F238E27FC236}">
                <a16:creationId xmlns:a16="http://schemas.microsoft.com/office/drawing/2014/main" id="{CCB7594C-5096-972E-D1E2-AAA79292B666}"/>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1500848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2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 y="0"/>
            <a:ext cx="12198092" cy="6868581"/>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6327913"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6" name="Picture 5">
            <a:extLst>
              <a:ext uri="{FF2B5EF4-FFF2-40B4-BE49-F238E27FC236}">
                <a16:creationId xmlns:a16="http://schemas.microsoft.com/office/drawing/2014/main" id="{F8096F59-823D-C207-D520-2ED19A245821}"/>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4104432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3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 y="0"/>
            <a:ext cx="12198089" cy="686858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574157"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sp>
        <p:nvSpPr>
          <p:cNvPr id="10" name="TextBox 9">
            <a:extLst>
              <a:ext uri="{FF2B5EF4-FFF2-40B4-BE49-F238E27FC236}">
                <a16:creationId xmlns:a16="http://schemas.microsoft.com/office/drawing/2014/main" id="{3D6CA99D-F312-4896-9CB8-88D2E4921513}"/>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solidFill>
                  <a:schemeClr val="tx1"/>
                </a:solidFill>
              </a:rPr>
              <a:t>© </a:t>
            </a:r>
            <a:fld id="{AE83D0B3-0A2F-1E43-B858-5531B7606C20}" type="datetimeyyyy">
              <a:rPr lang="en-US" sz="600" smtClean="0">
                <a:solidFill>
                  <a:schemeClr val="tx1"/>
                </a:solidFill>
              </a:rPr>
              <a:t>2024</a:t>
            </a:fld>
            <a:r>
              <a:rPr lang="en-US" sz="600" dirty="0">
                <a:solidFill>
                  <a:schemeClr val="tx1"/>
                </a:solidFill>
              </a:rPr>
              <a:t>, Amazon Web Services, Inc. or its affiliates. All rights reserved. Amazon Confidential and Trademark.</a:t>
            </a:r>
          </a:p>
        </p:txBody>
      </p:sp>
      <p:pic>
        <p:nvPicPr>
          <p:cNvPr id="6" name="Picture 5">
            <a:extLst>
              <a:ext uri="{FF2B5EF4-FFF2-40B4-BE49-F238E27FC236}">
                <a16:creationId xmlns:a16="http://schemas.microsoft.com/office/drawing/2014/main" id="{A4A29AD0-0EEB-97EF-1374-E2332C8CAFD3}"/>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832532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logo wall">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31D2-1E8A-4798-BD13-0606620FD062}"/>
              </a:ext>
            </a:extLst>
          </p:cNvPr>
          <p:cNvSpPr>
            <a:spLocks noGrp="1"/>
          </p:cNvSpPr>
          <p:nvPr>
            <p:ph type="title" hasCustomPrompt="1"/>
          </p:nvPr>
        </p:nvSpPr>
        <p:spPr/>
        <p:txBody>
          <a:bodyPr/>
          <a:lstStyle>
            <a:lvl1pPr>
              <a:defRPr/>
            </a:lvl1pPr>
          </a:lstStyle>
          <a:p>
            <a:r>
              <a:rPr lang="en-US" dirty="0"/>
              <a:t>Customer logo wall layout</a:t>
            </a:r>
          </a:p>
        </p:txBody>
      </p:sp>
      <p:sp>
        <p:nvSpPr>
          <p:cNvPr id="8" name="Content Placeholder 7">
            <a:extLst>
              <a:ext uri="{FF2B5EF4-FFF2-40B4-BE49-F238E27FC236}">
                <a16:creationId xmlns:a16="http://schemas.microsoft.com/office/drawing/2014/main" id="{67C4FF75-DBF1-4846-9B49-7424CC9B81D0}"/>
              </a:ext>
            </a:extLst>
          </p:cNvPr>
          <p:cNvSpPr>
            <a:spLocks noGrp="1"/>
          </p:cNvSpPr>
          <p:nvPr>
            <p:ph sz="quarter" idx="13" hasCustomPrompt="1"/>
          </p:nvPr>
        </p:nvSpPr>
        <p:spPr>
          <a:xfrm>
            <a:off x="790841"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0" name="Content Placeholder 7">
            <a:extLst>
              <a:ext uri="{FF2B5EF4-FFF2-40B4-BE49-F238E27FC236}">
                <a16:creationId xmlns:a16="http://schemas.microsoft.com/office/drawing/2014/main" id="{F03249D0-599C-470C-AF38-A23174D881DA}"/>
              </a:ext>
            </a:extLst>
          </p:cNvPr>
          <p:cNvSpPr>
            <a:spLocks noGrp="1"/>
          </p:cNvSpPr>
          <p:nvPr>
            <p:ph sz="quarter" idx="15" hasCustomPrompt="1"/>
          </p:nvPr>
        </p:nvSpPr>
        <p:spPr>
          <a:xfrm>
            <a:off x="3718014"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1" name="Content Placeholder 7">
            <a:extLst>
              <a:ext uri="{FF2B5EF4-FFF2-40B4-BE49-F238E27FC236}">
                <a16:creationId xmlns:a16="http://schemas.microsoft.com/office/drawing/2014/main" id="{494B0474-3C2B-4A1F-847C-77DB62476761}"/>
              </a:ext>
            </a:extLst>
          </p:cNvPr>
          <p:cNvSpPr>
            <a:spLocks noGrp="1"/>
          </p:cNvSpPr>
          <p:nvPr>
            <p:ph sz="quarter" idx="16" hasCustomPrompt="1"/>
          </p:nvPr>
        </p:nvSpPr>
        <p:spPr>
          <a:xfrm>
            <a:off x="6645187"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9" name="Content Placeholder 7">
            <a:extLst>
              <a:ext uri="{FF2B5EF4-FFF2-40B4-BE49-F238E27FC236}">
                <a16:creationId xmlns:a16="http://schemas.microsoft.com/office/drawing/2014/main" id="{AA3F6BBD-CD6D-4350-B54B-BE6A362B5E0C}"/>
              </a:ext>
            </a:extLst>
          </p:cNvPr>
          <p:cNvSpPr>
            <a:spLocks noGrp="1"/>
          </p:cNvSpPr>
          <p:nvPr>
            <p:ph sz="quarter" idx="14" hasCustomPrompt="1"/>
          </p:nvPr>
        </p:nvSpPr>
        <p:spPr>
          <a:xfrm>
            <a:off x="9572359" y="2194560"/>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2" name="Content Placeholder 7">
            <a:extLst>
              <a:ext uri="{FF2B5EF4-FFF2-40B4-BE49-F238E27FC236}">
                <a16:creationId xmlns:a16="http://schemas.microsoft.com/office/drawing/2014/main" id="{6B3D3A2C-F2FE-4E58-9179-32ACA63A87E0}"/>
              </a:ext>
            </a:extLst>
          </p:cNvPr>
          <p:cNvSpPr>
            <a:spLocks noGrp="1"/>
          </p:cNvSpPr>
          <p:nvPr>
            <p:ph sz="quarter" idx="17" hasCustomPrompt="1"/>
          </p:nvPr>
        </p:nvSpPr>
        <p:spPr>
          <a:xfrm>
            <a:off x="790841"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4" name="Content Placeholder 7">
            <a:extLst>
              <a:ext uri="{FF2B5EF4-FFF2-40B4-BE49-F238E27FC236}">
                <a16:creationId xmlns:a16="http://schemas.microsoft.com/office/drawing/2014/main" id="{DD3BB708-38D6-4216-8681-62B5B1293221}"/>
              </a:ext>
            </a:extLst>
          </p:cNvPr>
          <p:cNvSpPr>
            <a:spLocks noGrp="1"/>
          </p:cNvSpPr>
          <p:nvPr>
            <p:ph sz="quarter" idx="19" hasCustomPrompt="1"/>
          </p:nvPr>
        </p:nvSpPr>
        <p:spPr>
          <a:xfrm>
            <a:off x="3718014"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5" name="Content Placeholder 7">
            <a:extLst>
              <a:ext uri="{FF2B5EF4-FFF2-40B4-BE49-F238E27FC236}">
                <a16:creationId xmlns:a16="http://schemas.microsoft.com/office/drawing/2014/main" id="{D95B1CF7-30AD-446D-BB48-437779BB20A2}"/>
              </a:ext>
            </a:extLst>
          </p:cNvPr>
          <p:cNvSpPr>
            <a:spLocks noGrp="1"/>
          </p:cNvSpPr>
          <p:nvPr>
            <p:ph sz="quarter" idx="20" hasCustomPrompt="1"/>
          </p:nvPr>
        </p:nvSpPr>
        <p:spPr>
          <a:xfrm>
            <a:off x="6645187"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13" name="Content Placeholder 7">
            <a:extLst>
              <a:ext uri="{FF2B5EF4-FFF2-40B4-BE49-F238E27FC236}">
                <a16:creationId xmlns:a16="http://schemas.microsoft.com/office/drawing/2014/main" id="{D9DA6D6E-7CB2-43EC-A618-77FD5AC68695}"/>
              </a:ext>
            </a:extLst>
          </p:cNvPr>
          <p:cNvSpPr>
            <a:spLocks noGrp="1"/>
          </p:cNvSpPr>
          <p:nvPr>
            <p:ph sz="quarter" idx="18" hasCustomPrompt="1"/>
          </p:nvPr>
        </p:nvSpPr>
        <p:spPr>
          <a:xfrm>
            <a:off x="9572359" y="4059936"/>
            <a:ext cx="1828800" cy="1097280"/>
          </a:xfrm>
        </p:spPr>
        <p:txBody>
          <a:bodyPr>
            <a:noAutofit/>
          </a:bodyPr>
          <a:lstStyle>
            <a:lvl1pPr marL="0" indent="0">
              <a:buNone/>
              <a:defRPr sz="1100">
                <a:solidFill>
                  <a:schemeClr val="tx1"/>
                </a:solidFill>
              </a:defRPr>
            </a:lvl1pPr>
            <a:lvl2pPr marL="285750" indent="0">
              <a:buNone/>
              <a:defRPr/>
            </a:lvl2pPr>
            <a:lvl3pPr marL="628650" indent="0">
              <a:buNone/>
              <a:defRPr/>
            </a:lvl3pPr>
            <a:lvl4pPr marL="858838" indent="0">
              <a:buNone/>
              <a:defRPr/>
            </a:lvl4pPr>
            <a:lvl5pPr marL="1030288" indent="0">
              <a:buNone/>
              <a:defRPr/>
            </a:lvl5pPr>
          </a:lstStyle>
          <a:p>
            <a:pPr lvl="0"/>
            <a:r>
              <a:rPr lang="en-US" dirty="0"/>
              <a:t>Click photo icon to add logo</a:t>
            </a:r>
          </a:p>
        </p:txBody>
      </p:sp>
      <p:sp>
        <p:nvSpPr>
          <p:cNvPr id="5" name="Slide Number Placeholder 4">
            <a:extLst>
              <a:ext uri="{FF2B5EF4-FFF2-40B4-BE49-F238E27FC236}">
                <a16:creationId xmlns:a16="http://schemas.microsoft.com/office/drawing/2014/main" id="{7AB4976B-D5E7-498C-99B5-7AA17CD10183}"/>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3" name="Picture 2">
            <a:extLst>
              <a:ext uri="{FF2B5EF4-FFF2-40B4-BE49-F238E27FC236}">
                <a16:creationId xmlns:a16="http://schemas.microsoft.com/office/drawing/2014/main" id="{7D94C23E-B158-32F6-EB08-53A523B37C15}"/>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3958306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Color set 2 - bar 2">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3E379F-12C5-7A5C-1611-41C03A79441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6" name="Picture 5">
            <a:extLst>
              <a:ext uri="{FF2B5EF4-FFF2-40B4-BE49-F238E27FC236}">
                <a16:creationId xmlns:a16="http://schemas.microsoft.com/office/drawing/2014/main" id="{B78D87BC-3050-9CB0-5A0F-EBCB350ABE4C}"/>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2912029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Color set 2 - dot 2">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830C39-F7EF-C412-B360-9697410D862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6" name="Picture 5">
            <a:extLst>
              <a:ext uri="{FF2B5EF4-FFF2-40B4-BE49-F238E27FC236}">
                <a16:creationId xmlns:a16="http://schemas.microsoft.com/office/drawing/2014/main" id="{1584E981-17FA-2CAB-67D8-B091DCFC7741}"/>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2786202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1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C249AE-E5ED-8BAD-6F16-B03132ACD7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6" name="Title 1">
            <a:extLst>
              <a:ext uri="{FF2B5EF4-FFF2-40B4-BE49-F238E27FC236}">
                <a16:creationId xmlns:a16="http://schemas.microsoft.com/office/drawing/2014/main" id="{9B8E8DCF-5EC0-7EFC-5E40-09658D498DC1}"/>
              </a:ext>
            </a:extLst>
          </p:cNvPr>
          <p:cNvSpPr>
            <a:spLocks noGrp="1"/>
          </p:cNvSpPr>
          <p:nvPr>
            <p:ph type="title" hasCustomPrompt="1"/>
          </p:nvPr>
        </p:nvSpPr>
        <p:spPr>
          <a:xfrm>
            <a:off x="609600" y="2385638"/>
            <a:ext cx="4468780" cy="2086725"/>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7" name="Picture 6">
            <a:extLst>
              <a:ext uri="{FF2B5EF4-FFF2-40B4-BE49-F238E27FC236}">
                <a16:creationId xmlns:a16="http://schemas.microsoft.com/office/drawing/2014/main" id="{F90461B2-7BF4-3A41-78A3-349298200497}"/>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4165779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2s">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CF5BB1-F3F5-1A37-00A0-5AC635EF83A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5" name="Title 1">
            <a:extLst>
              <a:ext uri="{FF2B5EF4-FFF2-40B4-BE49-F238E27FC236}">
                <a16:creationId xmlns:a16="http://schemas.microsoft.com/office/drawing/2014/main" id="{7183B72D-9764-666B-D765-CBCACDBC2276}"/>
              </a:ext>
            </a:extLst>
          </p:cNvPr>
          <p:cNvSpPr>
            <a:spLocks noGrp="1"/>
          </p:cNvSpPr>
          <p:nvPr>
            <p:ph type="title" hasCustomPrompt="1"/>
          </p:nvPr>
        </p:nvSpPr>
        <p:spPr>
          <a:xfrm>
            <a:off x="609600" y="2718036"/>
            <a:ext cx="5999922" cy="1421928"/>
          </a:xfrm>
        </p:spPr>
        <p:txBody>
          <a:bodyPr anchor="ctr" anchorCtr="0"/>
          <a:lstStyle>
            <a:lvl1pPr>
              <a:defRPr sz="4800">
                <a:solidFill>
                  <a:schemeClr val="tx1"/>
                </a:solidFill>
              </a:defRPr>
            </a:lvl1pPr>
          </a:lstStyle>
          <a:p>
            <a:r>
              <a:rPr lang="en-US" dirty="0"/>
              <a:t>Section layout: Enter section name here</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7" name="Picture 6">
            <a:extLst>
              <a:ext uri="{FF2B5EF4-FFF2-40B4-BE49-F238E27FC236}">
                <a16:creationId xmlns:a16="http://schemas.microsoft.com/office/drawing/2014/main" id="{23715F3D-AD30-67F6-666C-1B9B5855800D}"/>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229924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 Color set 2 - block comp 3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F25-3DF9-FBD3-3C57-9A17473C02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1"/>
            <a:ext cx="12198096" cy="6868584"/>
          </a:xfrm>
          <a:prstGeom prst="rect">
            <a:avLst/>
          </a:prstGeom>
        </p:spPr>
      </p:pic>
      <p:sp>
        <p:nvSpPr>
          <p:cNvPr id="6" name="Title 1">
            <a:extLst>
              <a:ext uri="{FF2B5EF4-FFF2-40B4-BE49-F238E27FC236}">
                <a16:creationId xmlns:a16="http://schemas.microsoft.com/office/drawing/2014/main" id="{30A97FDD-657C-E68C-B5B2-F8EF5A5F54E9}"/>
              </a:ext>
            </a:extLst>
          </p:cNvPr>
          <p:cNvSpPr>
            <a:spLocks noGrp="1"/>
          </p:cNvSpPr>
          <p:nvPr>
            <p:ph type="title" hasCustomPrompt="1"/>
          </p:nvPr>
        </p:nvSpPr>
        <p:spPr>
          <a:xfrm>
            <a:off x="609600" y="2483943"/>
            <a:ext cx="7543800" cy="1421928"/>
          </a:xfrm>
        </p:spPr>
        <p:txBody>
          <a:bodyPr anchor="ctr" anchorCtr="0"/>
          <a:lstStyle>
            <a:lvl1pPr>
              <a:defRPr sz="4800">
                <a:solidFill>
                  <a:schemeClr val="tx1"/>
                </a:solidFill>
              </a:defRPr>
            </a:lvl1pPr>
          </a:lstStyle>
          <a:p>
            <a:r>
              <a:rPr lang="en-US" dirty="0"/>
              <a:t>Section layout: Enter section name here</a:t>
            </a:r>
          </a:p>
        </p:txBody>
      </p:sp>
      <p:sp>
        <p:nvSpPr>
          <p:cNvPr id="4" name="TextBox 3">
            <a:extLst>
              <a:ext uri="{FF2B5EF4-FFF2-40B4-BE49-F238E27FC236}">
                <a16:creationId xmlns:a16="http://schemas.microsoft.com/office/drawing/2014/main" id="{5F57A28E-616E-40DC-A93F-E9E9E4852138}"/>
              </a:ext>
            </a:extLst>
          </p:cNvPr>
          <p:cNvSpPr txBox="1"/>
          <p:nvPr userDrawn="1"/>
        </p:nvSpPr>
        <p:spPr>
          <a:xfrm>
            <a:off x="1141084" y="6389813"/>
            <a:ext cx="3937296" cy="184666"/>
          </a:xfrm>
          <a:prstGeom prst="rect">
            <a:avLst/>
          </a:prstGeom>
          <a:noFill/>
        </p:spPr>
        <p:txBody>
          <a:bodyPr wrap="none" rtlCol="0">
            <a:spAutoFit/>
          </a:bodyPr>
          <a:lstStyle/>
          <a:p>
            <a:pPr algn="l"/>
            <a:r>
              <a:rPr lang="en-US" sz="600" dirty="0">
                <a:solidFill>
                  <a:schemeClr val="tx1"/>
                </a:solidFill>
              </a:rPr>
              <a:t>© </a:t>
            </a:r>
            <a:fld id="{59189A9A-3407-1149-A0CD-28571AF57C0B}" type="datetimeyyyy">
              <a:rPr lang="en-US" sz="600" smtClean="0">
                <a:solidFill>
                  <a:schemeClr val="tx1"/>
                </a:solidFill>
              </a:rPr>
              <a:t>2024</a:t>
            </a:fld>
            <a:r>
              <a:rPr lang="en-US" sz="600" dirty="0">
                <a:solidFill>
                  <a:schemeClr val="tx1"/>
                </a:solidFill>
              </a:rPr>
              <a:t>, Amazon Web Services, Inc. or its affiliates. All rights reserved. Amazon Confidential and Trademark.</a:t>
            </a:r>
          </a:p>
        </p:txBody>
      </p:sp>
      <p:sp>
        <p:nvSpPr>
          <p:cNvPr id="8" name="Slide Number Placeholder 7">
            <a:extLst>
              <a:ext uri="{FF2B5EF4-FFF2-40B4-BE49-F238E27FC236}">
                <a16:creationId xmlns:a16="http://schemas.microsoft.com/office/drawing/2014/main" id="{9BE13C20-A770-495A-BA36-0CE111A9138F}"/>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7" name="Picture 6">
            <a:extLst>
              <a:ext uri="{FF2B5EF4-FFF2-40B4-BE49-F238E27FC236}">
                <a16:creationId xmlns:a16="http://schemas.microsoft.com/office/drawing/2014/main" id="{380997F8-9979-2D2B-0778-6C5FF6D4C8D7}"/>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4009420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amp;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0820-803B-4C55-BA9E-AE3223753EEA}"/>
              </a:ext>
            </a:extLst>
          </p:cNvPr>
          <p:cNvSpPr>
            <a:spLocks noGrp="1"/>
          </p:cNvSpPr>
          <p:nvPr>
            <p:ph type="title" hasCustomPrompt="1"/>
          </p:nvPr>
        </p:nvSpPr>
        <p:spPr>
          <a:xfrm>
            <a:off x="653256" y="3226552"/>
            <a:ext cx="6823869" cy="750238"/>
          </a:xfrm>
        </p:spPr>
        <p:txBody>
          <a:bodyPr/>
          <a:lstStyle>
            <a:lvl1pPr>
              <a:defRPr sz="2800" b="1">
                <a:latin typeface="+mn-lt"/>
              </a:defRPr>
            </a:lvl1pPr>
          </a:lstStyle>
          <a:p>
            <a:r>
              <a:rPr lang="en-US" dirty="0"/>
              <a:t>Enter subtitle</a:t>
            </a:r>
          </a:p>
        </p:txBody>
      </p:sp>
      <p:sp>
        <p:nvSpPr>
          <p:cNvPr id="5" name="Slide Number Placeholder 4">
            <a:extLst>
              <a:ext uri="{FF2B5EF4-FFF2-40B4-BE49-F238E27FC236}">
                <a16:creationId xmlns:a16="http://schemas.microsoft.com/office/drawing/2014/main" id="{D2B99A66-7F1A-495E-B008-D2DB34B05B55}"/>
              </a:ext>
            </a:extLst>
          </p:cNvPr>
          <p:cNvSpPr>
            <a:spLocks noGrp="1"/>
          </p:cNvSpPr>
          <p:nvPr>
            <p:ph type="sldNum" sz="quarter" idx="12"/>
          </p:nvPr>
        </p:nvSpPr>
        <p:spPr/>
        <p:txBody>
          <a:bodyPr/>
          <a:lstStyle/>
          <a:p>
            <a:fld id="{EB4B8DE2-A4E8-46E4-8BBF-D75455EFF32C}" type="slidenum">
              <a:rPr lang="en-US" smtClean="0"/>
              <a:pPr/>
              <a:t>‹#›</a:t>
            </a:fld>
            <a:endParaRPr lang="en-US"/>
          </a:p>
        </p:txBody>
      </p:sp>
      <p:sp>
        <p:nvSpPr>
          <p:cNvPr id="6" name="TextBox 5">
            <a:extLst>
              <a:ext uri="{FF2B5EF4-FFF2-40B4-BE49-F238E27FC236}">
                <a16:creationId xmlns:a16="http://schemas.microsoft.com/office/drawing/2014/main" id="{90F7951E-E6AB-4553-9142-A91D5BC58C21}"/>
              </a:ext>
            </a:extLst>
          </p:cNvPr>
          <p:cNvSpPr txBox="1"/>
          <p:nvPr userDrawn="1"/>
        </p:nvSpPr>
        <p:spPr>
          <a:xfrm>
            <a:off x="609599" y="2428875"/>
            <a:ext cx="6867525" cy="955666"/>
          </a:xfrm>
          <a:prstGeom prst="rect">
            <a:avLst/>
          </a:prstGeom>
          <a:noFill/>
        </p:spPr>
        <p:txBody>
          <a:bodyPr wrap="square" lIns="0" rtlCol="0">
            <a:noAutofit/>
          </a:bodyPr>
          <a:lstStyle/>
          <a:p>
            <a:r>
              <a:rPr lang="en-US" sz="4800" b="1" dirty="0">
                <a:solidFill>
                  <a:schemeClr val="tx2"/>
                </a:solidFill>
                <a:latin typeface="+mj-lt"/>
              </a:rPr>
              <a:t>Q&amp;A</a:t>
            </a:r>
          </a:p>
        </p:txBody>
      </p:sp>
      <p:pic>
        <p:nvPicPr>
          <p:cNvPr id="4" name="Picture 3">
            <a:extLst>
              <a:ext uri="{FF2B5EF4-FFF2-40B4-BE49-F238E27FC236}">
                <a16:creationId xmlns:a16="http://schemas.microsoft.com/office/drawing/2014/main" id="{67FAA090-50AA-5C91-15D5-726DC7AB5984}"/>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2766758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 Color set 2 - bar 2">
    <p:bg>
      <p:bgRef idx="1001">
        <a:schemeClr val="bg2"/>
      </p:bgRef>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1D9C3FE-1EAA-440B-8394-1D4860D821F9}"/>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DBDA757E-D8D2-F00C-658E-F5F662ABB6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5" name="Picture 4">
            <a:extLst>
              <a:ext uri="{FF2B5EF4-FFF2-40B4-BE49-F238E27FC236}">
                <a16:creationId xmlns:a16="http://schemas.microsoft.com/office/drawing/2014/main" id="{1574B96B-B071-CA4F-F056-22799B60EA6E}"/>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374864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set 2 - dot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282A0A-43C1-F489-0542-C0E24001951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5644"/>
            <a:ext cx="12198096" cy="6865006"/>
          </a:xfrm>
          <a:prstGeom prst="rect">
            <a:avLst/>
          </a:prstGeom>
        </p:spPr>
      </p:pic>
      <p:sp>
        <p:nvSpPr>
          <p:cNvPr id="18" name="Text Placeholder 7">
            <a:extLst>
              <a:ext uri="{FF2B5EF4-FFF2-40B4-BE49-F238E27FC236}">
                <a16:creationId xmlns:a16="http://schemas.microsoft.com/office/drawing/2014/main" id="{34D7701C-3FF2-7F4C-ABF6-317898C84183}"/>
              </a:ext>
            </a:extLst>
          </p:cNvPr>
          <p:cNvSpPr>
            <a:spLocks noGrp="1"/>
          </p:cNvSpPr>
          <p:nvPr>
            <p:ph type="body" sz="quarter" idx="10" hasCustomPrompt="1"/>
          </p:nvPr>
        </p:nvSpPr>
        <p:spPr>
          <a:xfrm>
            <a:off x="609598" y="1729418"/>
            <a:ext cx="6477002"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 if required</a:t>
            </a:r>
          </a:p>
        </p:txBody>
      </p:sp>
      <p:sp>
        <p:nvSpPr>
          <p:cNvPr id="15" name="Title 1">
            <a:extLst>
              <a:ext uri="{FF2B5EF4-FFF2-40B4-BE49-F238E27FC236}">
                <a16:creationId xmlns:a16="http://schemas.microsoft.com/office/drawing/2014/main" id="{DF9E6566-BEE7-0244-9C49-C4C13FC1CFAD}"/>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7" name="Subtitle 2">
            <a:extLst>
              <a:ext uri="{FF2B5EF4-FFF2-40B4-BE49-F238E27FC236}">
                <a16:creationId xmlns:a16="http://schemas.microsoft.com/office/drawing/2014/main" id="{B2D0C8D8-44B1-7840-8134-EF8AD8981696}"/>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pic>
        <p:nvPicPr>
          <p:cNvPr id="5" name="Picture 4">
            <a:extLst>
              <a:ext uri="{FF2B5EF4-FFF2-40B4-BE49-F238E27FC236}">
                <a16:creationId xmlns:a16="http://schemas.microsoft.com/office/drawing/2014/main" id="{E73BFDFE-AFCA-2590-EFC2-258F01E01945}"/>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2285288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 Color set 2 - dot 2">
    <p:bg>
      <p:bgRef idx="1001">
        <a:schemeClr val="bg2"/>
      </p:bgRef>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792E299-C719-406B-8120-52775343AF8A}"/>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1C145E26-EA51-E112-50A8-9B55474AAF0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4810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4810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pic>
        <p:nvPicPr>
          <p:cNvPr id="5" name="Picture 4">
            <a:extLst>
              <a:ext uri="{FF2B5EF4-FFF2-40B4-BE49-F238E27FC236}">
                <a16:creationId xmlns:a16="http://schemas.microsoft.com/office/drawing/2014/main" id="{7BD23D5C-5DD8-55CD-C215-EBFC973AA3D6}"/>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1401842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1s">
    <p:bg>
      <p:bgRef idx="1001">
        <a:schemeClr val="bg2"/>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8FC86ED-A6EA-4BCC-BCE9-2BE6FD18F6EC}"/>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508938C3-3618-BDC8-E65D-56862F92A06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3" name="Text Placeholder 7">
            <a:extLst>
              <a:ext uri="{FF2B5EF4-FFF2-40B4-BE49-F238E27FC236}">
                <a16:creationId xmlns:a16="http://schemas.microsoft.com/office/drawing/2014/main" id="{29166770-3A15-EF5B-5418-E3F240D8A992}"/>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A7C12B6F-D7FA-BAFA-4BAD-E818B5F9DF73}"/>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4383386B-132B-B4DD-0F37-C6CF96B69AFC}"/>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DBE91121-89A2-2182-F56D-12BCACF1A996}"/>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pic>
        <p:nvPicPr>
          <p:cNvPr id="9" name="Picture 8">
            <a:extLst>
              <a:ext uri="{FF2B5EF4-FFF2-40B4-BE49-F238E27FC236}">
                <a16:creationId xmlns:a16="http://schemas.microsoft.com/office/drawing/2014/main" id="{1ED6B510-CFD8-D416-B2FC-9C6927B9D5C0}"/>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404063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2s">
    <p:bg>
      <p:bgRef idx="1001">
        <a:schemeClr val="bg2"/>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BB4EF04-9949-4DFA-B25F-40418B8B4C23}"/>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3" name="Picture 2">
            <a:extLst>
              <a:ext uri="{FF2B5EF4-FFF2-40B4-BE49-F238E27FC236}">
                <a16:creationId xmlns:a16="http://schemas.microsoft.com/office/drawing/2014/main" id="{88D7D374-7649-3949-2559-62CBAFB1E53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1"/>
            <a:ext cx="12198096" cy="6865004"/>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2" name="Text Placeholder 7">
            <a:extLst>
              <a:ext uri="{FF2B5EF4-FFF2-40B4-BE49-F238E27FC236}">
                <a16:creationId xmlns:a16="http://schemas.microsoft.com/office/drawing/2014/main" id="{4D55B3F6-132B-A219-4B1B-ACB7E5E68F85}"/>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CDED3D02-804E-DFDE-CC92-B597FCC26240}"/>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7A8C3087-A348-9941-6EE9-F79E599E22F5}"/>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9948BCE0-0B41-472D-3A59-3841C7286A81}"/>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pic>
        <p:nvPicPr>
          <p:cNvPr id="9" name="Picture 8">
            <a:extLst>
              <a:ext uri="{FF2B5EF4-FFF2-40B4-BE49-F238E27FC236}">
                <a16:creationId xmlns:a16="http://schemas.microsoft.com/office/drawing/2014/main" id="{8B2ED8D9-5A76-93D7-F86C-E76BEE7A61B2}"/>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1760653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 Color set 2 - block comp 3s">
    <p:bg>
      <p:bgRef idx="1001">
        <a:schemeClr val="bg2"/>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92F2A84-A322-437A-82BC-A4B4DAC7BAF0}"/>
              </a:ext>
            </a:extLst>
          </p:cNvPr>
          <p:cNvSpPr>
            <a:spLocks noGrp="1"/>
          </p:cNvSpPr>
          <p:nvPr>
            <p:ph type="title" hasCustomPrompt="1"/>
          </p:nvPr>
        </p:nvSpPr>
        <p:spPr>
          <a:xfrm>
            <a:off x="609600" y="-619677"/>
            <a:ext cx="10972800" cy="535531"/>
          </a:xfrm>
        </p:spPr>
        <p:txBody>
          <a:bodyPr/>
          <a:lstStyle>
            <a:lvl1pPr>
              <a:defRPr>
                <a:solidFill>
                  <a:schemeClr val="bg2"/>
                </a:solidFill>
              </a:defRPr>
            </a:lvl1pPr>
          </a:lstStyle>
          <a:p>
            <a:r>
              <a:rPr lang="en-US" dirty="0"/>
              <a:t>Enter unique title of slide for accessibility</a:t>
            </a:r>
          </a:p>
        </p:txBody>
      </p:sp>
      <p:pic>
        <p:nvPicPr>
          <p:cNvPr id="2" name="Picture 1">
            <a:extLst>
              <a:ext uri="{FF2B5EF4-FFF2-40B4-BE49-F238E27FC236}">
                <a16:creationId xmlns:a16="http://schemas.microsoft.com/office/drawing/2014/main" id="{E0D89C87-20C6-3297-9911-E5FE91BBE8B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4" y="-17361"/>
            <a:ext cx="12198096" cy="6868584"/>
          </a:xfrm>
          <a:prstGeom prst="rect">
            <a:avLst/>
          </a:prstGeom>
        </p:spPr>
      </p:pic>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b="1" dirty="0">
                <a:solidFill>
                  <a:schemeClr val="tx1"/>
                </a:solidFill>
                <a:latin typeface="+mj-lt"/>
              </a:rPr>
              <a:t>Thank you!</a:t>
            </a:r>
          </a:p>
        </p:txBody>
      </p:sp>
      <p:sp>
        <p:nvSpPr>
          <p:cNvPr id="3" name="Text Placeholder 7">
            <a:extLst>
              <a:ext uri="{FF2B5EF4-FFF2-40B4-BE49-F238E27FC236}">
                <a16:creationId xmlns:a16="http://schemas.microsoft.com/office/drawing/2014/main" id="{894A3904-D45F-2F89-FA46-886258ECD62C}"/>
              </a:ext>
            </a:extLst>
          </p:cNvPr>
          <p:cNvSpPr>
            <a:spLocks noGrp="1"/>
          </p:cNvSpPr>
          <p:nvPr>
            <p:ph type="body" sz="quarter" idx="10" hasCustomPrompt="1"/>
          </p:nvPr>
        </p:nvSpPr>
        <p:spPr>
          <a:xfrm>
            <a:off x="6191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4" name="Text Placeholder 9">
            <a:extLst>
              <a:ext uri="{FF2B5EF4-FFF2-40B4-BE49-F238E27FC236}">
                <a16:creationId xmlns:a16="http://schemas.microsoft.com/office/drawing/2014/main" id="{EE78BB1E-548F-9B11-E771-AA0C77857129}"/>
              </a:ext>
            </a:extLst>
          </p:cNvPr>
          <p:cNvSpPr>
            <a:spLocks noGrp="1"/>
          </p:cNvSpPr>
          <p:nvPr>
            <p:ph type="body" sz="quarter" idx="11" hasCustomPrompt="1"/>
          </p:nvPr>
        </p:nvSpPr>
        <p:spPr>
          <a:xfrm>
            <a:off x="6191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sp>
        <p:nvSpPr>
          <p:cNvPr id="5" name="Text Placeholder 7">
            <a:extLst>
              <a:ext uri="{FF2B5EF4-FFF2-40B4-BE49-F238E27FC236}">
                <a16:creationId xmlns:a16="http://schemas.microsoft.com/office/drawing/2014/main" id="{AEBB2EE3-413B-F050-9B6F-669E228EA533}"/>
              </a:ext>
            </a:extLst>
          </p:cNvPr>
          <p:cNvSpPr>
            <a:spLocks noGrp="1"/>
          </p:cNvSpPr>
          <p:nvPr>
            <p:ph type="body" sz="quarter" idx="12" hasCustomPrompt="1"/>
          </p:nvPr>
        </p:nvSpPr>
        <p:spPr>
          <a:xfrm>
            <a:off x="2714625" y="3621643"/>
            <a:ext cx="1994088" cy="369332"/>
          </a:xfrm>
        </p:spPr>
        <p:txBody>
          <a:bodyPr anchor="b" anchorCtr="0"/>
          <a:lstStyle>
            <a:lvl1pPr marL="0" indent="0">
              <a:buNone/>
              <a:defRPr sz="2000">
                <a:solidFill>
                  <a:schemeClr val="tx1"/>
                </a:solidFill>
              </a:defRPr>
            </a:lvl1pPr>
          </a:lstStyle>
          <a:p>
            <a:pPr lvl="0"/>
            <a:r>
              <a:rPr lang="en-US" dirty="0"/>
              <a:t>Speaker name</a:t>
            </a:r>
          </a:p>
        </p:txBody>
      </p:sp>
      <p:sp>
        <p:nvSpPr>
          <p:cNvPr id="6" name="Text Placeholder 9">
            <a:extLst>
              <a:ext uri="{FF2B5EF4-FFF2-40B4-BE49-F238E27FC236}">
                <a16:creationId xmlns:a16="http://schemas.microsoft.com/office/drawing/2014/main" id="{41B24C31-6E4D-8EBF-A1F7-31324BB7E79D}"/>
              </a:ext>
            </a:extLst>
          </p:cNvPr>
          <p:cNvSpPr>
            <a:spLocks noGrp="1"/>
          </p:cNvSpPr>
          <p:nvPr>
            <p:ph type="body" sz="quarter" idx="13" hasCustomPrompt="1"/>
          </p:nvPr>
        </p:nvSpPr>
        <p:spPr>
          <a:xfrm>
            <a:off x="2714625" y="3990975"/>
            <a:ext cx="1994088" cy="535531"/>
          </a:xfrm>
        </p:spPr>
        <p:txBody>
          <a:bodyPr/>
          <a:lstStyle>
            <a:lvl1pPr marL="0" indent="0">
              <a:spcAft>
                <a:spcPts val="600"/>
              </a:spcAft>
              <a:buNone/>
              <a:defRPr sz="1600">
                <a:solidFill>
                  <a:schemeClr val="tx1"/>
                </a:solidFill>
              </a:defRPr>
            </a:lvl1pPr>
          </a:lstStyle>
          <a:p>
            <a:pPr lvl="0"/>
            <a:r>
              <a:rPr lang="en-US" dirty="0"/>
              <a:t>Speaker contact info (email or socials)</a:t>
            </a:r>
          </a:p>
        </p:txBody>
      </p:sp>
      <p:pic>
        <p:nvPicPr>
          <p:cNvPr id="9" name="Picture 8">
            <a:extLst>
              <a:ext uri="{FF2B5EF4-FFF2-40B4-BE49-F238E27FC236}">
                <a16:creationId xmlns:a16="http://schemas.microsoft.com/office/drawing/2014/main" id="{99AEE168-02B7-5E6C-CAC3-B0AC245FBF33}"/>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365428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1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445935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445935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2" name="Text Placeholder 7">
            <a:extLst>
              <a:ext uri="{FF2B5EF4-FFF2-40B4-BE49-F238E27FC236}">
                <a16:creationId xmlns:a16="http://schemas.microsoft.com/office/drawing/2014/main" id="{4408A816-B7AA-93D0-2B25-B3A114EC9A3D}"/>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5" name="Picture 4">
            <a:extLst>
              <a:ext uri="{FF2B5EF4-FFF2-40B4-BE49-F238E27FC236}">
                <a16:creationId xmlns:a16="http://schemas.microsoft.com/office/drawing/2014/main" id="{9AAF23AF-2EB2-76F6-57A2-B7955E2D7745}"/>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6627"/>
            <a:ext cx="2286000" cy="570227"/>
          </a:xfrm>
          <a:prstGeom prst="rect">
            <a:avLst/>
          </a:prstGeom>
        </p:spPr>
      </p:pic>
      <p:pic>
        <p:nvPicPr>
          <p:cNvPr id="6" name="Picture 5">
            <a:extLst>
              <a:ext uri="{FF2B5EF4-FFF2-40B4-BE49-F238E27FC236}">
                <a16:creationId xmlns:a16="http://schemas.microsoft.com/office/drawing/2014/main" id="{5F0417A3-C1FA-7D36-33DD-634E7C589BF9}"/>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85053"/>
            <a:ext cx="2286000" cy="570227"/>
          </a:xfrm>
          <a:prstGeom prst="rect">
            <a:avLst/>
          </a:prstGeom>
        </p:spPr>
      </p:pic>
    </p:spTree>
    <p:extLst>
      <p:ext uri="{BB962C8B-B14F-4D97-AF65-F5344CB8AC3E}">
        <p14:creationId xmlns:p14="http://schemas.microsoft.com/office/powerpoint/2010/main" val="3835186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2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5"/>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9" y="2126159"/>
            <a:ext cx="6337854"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337853"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4" name="Text Placeholder 7">
            <a:extLst>
              <a:ext uri="{FF2B5EF4-FFF2-40B4-BE49-F238E27FC236}">
                <a16:creationId xmlns:a16="http://schemas.microsoft.com/office/drawing/2014/main" id="{8B3C97F5-6D65-170A-04A2-373940FB55E8}"/>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5" name="Picture 4">
            <a:extLst>
              <a:ext uri="{FF2B5EF4-FFF2-40B4-BE49-F238E27FC236}">
                <a16:creationId xmlns:a16="http://schemas.microsoft.com/office/drawing/2014/main" id="{3C9F337E-636C-AEF9-76C9-10BF7DB41E39}"/>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1833615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Color set 2 - block comp 3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1DD098-1948-AEE8-9789-45887A0FAED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8096" cy="6865004"/>
          </a:xfrm>
          <a:prstGeom prst="rect">
            <a:avLst/>
          </a:prstGeom>
        </p:spPr>
      </p:pic>
      <p:sp>
        <p:nvSpPr>
          <p:cNvPr id="14" name="Title 1">
            <a:extLst>
              <a:ext uri="{FF2B5EF4-FFF2-40B4-BE49-F238E27FC236}">
                <a16:creationId xmlns:a16="http://schemas.microsoft.com/office/drawing/2014/main" id="{9B8DE4AC-AB45-8A42-A9DB-9A2F5C33BEF7}"/>
              </a:ext>
            </a:extLst>
          </p:cNvPr>
          <p:cNvSpPr>
            <a:spLocks noGrp="1"/>
          </p:cNvSpPr>
          <p:nvPr>
            <p:ph type="ctrTitle" hasCustomPrompt="1"/>
          </p:nvPr>
        </p:nvSpPr>
        <p:spPr>
          <a:xfrm>
            <a:off x="609598" y="2126159"/>
            <a:ext cx="6460999" cy="757130"/>
          </a:xfrm>
        </p:spPr>
        <p:txBody>
          <a:bodyPr wrap="square" anchor="t" anchorCtr="0"/>
          <a:lstStyle>
            <a:lvl1pPr algn="l">
              <a:defRPr sz="4800">
                <a:solidFill>
                  <a:schemeClr val="tx1"/>
                </a:solidFill>
              </a:defRPr>
            </a:lvl1pPr>
          </a:lstStyle>
          <a:p>
            <a:r>
              <a:rPr lang="en-US" dirty="0"/>
              <a:t>Enter title</a:t>
            </a:r>
          </a:p>
        </p:txBody>
      </p:sp>
      <p:sp>
        <p:nvSpPr>
          <p:cNvPr id="15" name="Subtitle 2">
            <a:extLst>
              <a:ext uri="{FF2B5EF4-FFF2-40B4-BE49-F238E27FC236}">
                <a16:creationId xmlns:a16="http://schemas.microsoft.com/office/drawing/2014/main" id="{C5D3C39E-991A-7C43-B950-F707ACD43B61}"/>
              </a:ext>
            </a:extLst>
          </p:cNvPr>
          <p:cNvSpPr>
            <a:spLocks noGrp="1"/>
          </p:cNvSpPr>
          <p:nvPr>
            <p:ph type="subTitle" idx="1" hasCustomPrompt="1"/>
          </p:nvPr>
        </p:nvSpPr>
        <p:spPr>
          <a:xfrm>
            <a:off x="609598" y="2906719"/>
            <a:ext cx="6460998" cy="535531"/>
          </a:xfrm>
        </p:spPr>
        <p:txBody>
          <a:bodyPr wrap="square"/>
          <a:lstStyle>
            <a:lvl1pPr marL="0" indent="0" algn="l">
              <a:spcAft>
                <a:spcPts val="0"/>
              </a:spcAft>
              <a:buFont typeface="Arial" panose="020B0604020202020204" pitchFamily="34" charset="0"/>
              <a:buNone/>
              <a:defRPr sz="3200" b="0" i="0" cap="none" spc="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solidFill>
                  <a:schemeClr val="tx1"/>
                </a:solidFill>
              </a:defRPr>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solidFill>
                  <a:schemeClr val="tx1"/>
                </a:solidFill>
              </a:defRPr>
            </a:lvl1pPr>
          </a:lstStyle>
          <a:p>
            <a:pPr lvl="0"/>
            <a:r>
              <a:rPr lang="en-US" dirty="0"/>
              <a:t>Speaker job title</a:t>
            </a:r>
            <a:br>
              <a:rPr lang="en-US" dirty="0"/>
            </a:br>
            <a:r>
              <a:rPr lang="en-US" dirty="0"/>
              <a:t>Speaker company</a:t>
            </a:r>
          </a:p>
        </p:txBody>
      </p:sp>
      <p:sp>
        <p:nvSpPr>
          <p:cNvPr id="4" name="Text Placeholder 7">
            <a:extLst>
              <a:ext uri="{FF2B5EF4-FFF2-40B4-BE49-F238E27FC236}">
                <a16:creationId xmlns:a16="http://schemas.microsoft.com/office/drawing/2014/main" id="{AC0D7954-8273-1FBC-8342-D8CE0AC2F038}"/>
              </a:ext>
            </a:extLst>
          </p:cNvPr>
          <p:cNvSpPr>
            <a:spLocks noGrp="1"/>
          </p:cNvSpPr>
          <p:nvPr>
            <p:ph type="body" sz="quarter" idx="13" hasCustomPrompt="1"/>
          </p:nvPr>
        </p:nvSpPr>
        <p:spPr>
          <a:xfrm>
            <a:off x="609599" y="1729418"/>
            <a:ext cx="3797301" cy="361335"/>
          </a:xfrm>
        </p:spPr>
        <p:txBody>
          <a:bodyPr wrap="square"/>
          <a:lstStyle>
            <a:lvl1pPr marL="0" indent="0">
              <a:spcAft>
                <a:spcPts val="0"/>
              </a:spcAft>
              <a:buNone/>
              <a:defRPr sz="1900" b="1" i="0" cap="all" spc="300" baseline="0">
                <a:solidFill>
                  <a:srgbClr val="7CE8F4"/>
                </a:solidFill>
                <a:latin typeface="Amazon Ember Mono" panose="020B0709020204020204" pitchFamily="49" charset="0"/>
                <a:ea typeface="Amazon Ember Mono" panose="020B0709020204020204" pitchFamily="49" charset="0"/>
                <a:cs typeface="Amazon Ember Mono" panose="020B0709020204020204" pitchFamily="49" charset="0"/>
              </a:defRPr>
            </a:lvl1pPr>
          </a:lstStyle>
          <a:p>
            <a:pPr lvl="0"/>
            <a:r>
              <a:rPr lang="en-US" dirty="0"/>
              <a:t>Enter session ID</a:t>
            </a:r>
          </a:p>
        </p:txBody>
      </p:sp>
      <p:pic>
        <p:nvPicPr>
          <p:cNvPr id="5" name="Picture 4">
            <a:extLst>
              <a:ext uri="{FF2B5EF4-FFF2-40B4-BE49-F238E27FC236}">
                <a16:creationId xmlns:a16="http://schemas.microsoft.com/office/drawing/2014/main" id="{7E083A2D-E74A-2358-F955-893EB79FD102}"/>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1988566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pic>
        <p:nvPicPr>
          <p:cNvPr id="4" name="Picture 3">
            <a:extLst>
              <a:ext uri="{FF2B5EF4-FFF2-40B4-BE49-F238E27FC236}">
                <a16:creationId xmlns:a16="http://schemas.microsoft.com/office/drawing/2014/main" id="{395844C7-CCF0-5285-A972-A65D7B6226D8}"/>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428060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 Color set 2 - bar 2">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DB2550-3A84-3E73-4D39-C4431B7E2B7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0"/>
            <a:ext cx="12198096" cy="6868582"/>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6" name="Picture 5">
            <a:extLst>
              <a:ext uri="{FF2B5EF4-FFF2-40B4-BE49-F238E27FC236}">
                <a16:creationId xmlns:a16="http://schemas.microsoft.com/office/drawing/2014/main" id="{7CAD813A-DC7F-A88B-3ACA-59D0A11D7CD4}"/>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3318449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 Color set 2 - dot 2">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723CC-000F-F739-238A-DCEBE1F34E5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0" y="0"/>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6" name="Picture 5">
            <a:extLst>
              <a:ext uri="{FF2B5EF4-FFF2-40B4-BE49-F238E27FC236}">
                <a16:creationId xmlns:a16="http://schemas.microsoft.com/office/drawing/2014/main" id="{403ACB49-3568-E392-B66F-C76FAB9C30F8}"/>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740770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 Color set 2 - block comp 1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61EAA7-E008-E93B-ED99-565142AEC5C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1"/>
            <a:ext cx="12198096" cy="6868584"/>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609600" y="914401"/>
            <a:ext cx="8862391" cy="535531"/>
          </a:xfrm>
        </p:spPr>
        <p:txBody>
          <a:bodyPr/>
          <a:lstStyle>
            <a:lvl1pPr>
              <a:defRPr>
                <a:solidFill>
                  <a:schemeClr val="tx1"/>
                </a:solidFill>
              </a:defRPr>
            </a:lvl1pPr>
          </a:lstStyle>
          <a:p>
            <a:r>
              <a:rPr lang="en-US" dirty="0"/>
              <a:t>Title only layout with art</a:t>
            </a:r>
          </a:p>
        </p:txBody>
      </p:sp>
      <p:sp>
        <p:nvSpPr>
          <p:cNvPr id="9" name="Slide Number Placeholder 8">
            <a:extLst>
              <a:ext uri="{FF2B5EF4-FFF2-40B4-BE49-F238E27FC236}">
                <a16:creationId xmlns:a16="http://schemas.microsoft.com/office/drawing/2014/main" id="{2A0F2630-6040-4D96-BE1B-D7C27F2C1B9C}"/>
              </a:ext>
            </a:extLst>
          </p:cNvPr>
          <p:cNvSpPr>
            <a:spLocks noGrp="1"/>
          </p:cNvSpPr>
          <p:nvPr>
            <p:ph type="sldNum" sz="quarter" idx="12"/>
          </p:nvPr>
        </p:nvSpPr>
        <p:spPr/>
        <p:txBody>
          <a:bodyPr/>
          <a:lstStyle>
            <a:lvl1pPr>
              <a:defRPr>
                <a:solidFill>
                  <a:schemeClr val="tx1"/>
                </a:solidFill>
              </a:defRPr>
            </a:lvl1pPr>
          </a:lstStyle>
          <a:p>
            <a:fld id="{EB4B8DE2-A4E8-46E4-8BBF-D75455EFF32C}" type="slidenum">
              <a:rPr lang="en-US" smtClean="0"/>
              <a:pPr/>
              <a:t>‹#›</a:t>
            </a:fld>
            <a:endParaRPr lang="en-US"/>
          </a:p>
        </p:txBody>
      </p:sp>
      <p:pic>
        <p:nvPicPr>
          <p:cNvPr id="6" name="Picture 5">
            <a:extLst>
              <a:ext uri="{FF2B5EF4-FFF2-40B4-BE49-F238E27FC236}">
                <a16:creationId xmlns:a16="http://schemas.microsoft.com/office/drawing/2014/main" id="{41A7E6CF-2D31-BD80-92C6-1C9A6224AB17}"/>
              </a:ext>
            </a:extLst>
          </p:cNvPr>
          <p:cNvPicPr>
            <a:picLocks noChangeAspect="1"/>
          </p:cNvPicPr>
          <p:nvPr userDrawn="1"/>
        </p:nvPicPr>
        <p:blipFill>
          <a:blip r:embed="rId3">
            <a:grayscl/>
            <a:extLst>
              <a:ext uri="{28A0092B-C50C-407E-A947-70E740481C1C}">
                <a14:useLocalDpi xmlns:a14="http://schemas.microsoft.com/office/drawing/2010/main" val="0"/>
              </a:ext>
            </a:extLst>
          </a:blip>
          <a:stretch>
            <a:fillRect/>
          </a:stretch>
        </p:blipFill>
        <p:spPr>
          <a:xfrm>
            <a:off x="9918300" y="6290840"/>
            <a:ext cx="2286000" cy="570227"/>
          </a:xfrm>
          <a:prstGeom prst="rect">
            <a:avLst/>
          </a:prstGeom>
        </p:spPr>
      </p:pic>
    </p:spTree>
    <p:extLst>
      <p:ext uri="{BB962C8B-B14F-4D97-AF65-F5344CB8AC3E}">
        <p14:creationId xmlns:p14="http://schemas.microsoft.com/office/powerpoint/2010/main" val="166718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a:extLst>
              <a:ext uri="{FF2B5EF4-FFF2-40B4-BE49-F238E27FC236}">
                <a16:creationId xmlns:a16="http://schemas.microsoft.com/office/drawing/2014/main" id="{AB08AA2C-B509-4BA9-B3D5-46E288298CEC}"/>
              </a:ext>
            </a:extLst>
          </p:cNvPr>
          <p:cNvSpPr txBox="1">
            <a:spLocks/>
          </p:cNvSpPr>
          <p:nvPr userDrawn="1"/>
        </p:nvSpPr>
        <p:spPr>
          <a:xfrm>
            <a:off x="609600" y="324282"/>
            <a:ext cx="10972800" cy="241300"/>
          </a:xfrm>
          <a:prstGeom prst="rect">
            <a:avLst/>
          </a:prstGeom>
          <a:solidFill>
            <a:schemeClr val="bg2"/>
          </a:solidFill>
        </p:spPr>
        <p:txBody>
          <a:bodyPr lIns="0"/>
          <a:lstStyle>
            <a:lvl1pPr marL="0" indent="0" algn="l" defTabSz="914400" rtl="0" eaLnBrk="1" latinLnBrk="0" hangingPunct="1">
              <a:lnSpc>
                <a:spcPct val="90000"/>
              </a:lnSpc>
              <a:spcBef>
                <a:spcPts val="0"/>
              </a:spcBef>
              <a:spcAft>
                <a:spcPts val="900"/>
              </a:spcAft>
              <a:buClr>
                <a:schemeClr val="tx1"/>
              </a:buClr>
              <a:buSzPct val="90000"/>
              <a:buFont typeface="Amazon Ember" panose="020B0603020204020204" pitchFamily="34" charset="0"/>
              <a:buNone/>
              <a:defRPr sz="1000" b="0" kern="1200" cap="all" spc="0" baseline="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9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73152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2000" kern="1200">
                <a:solidFill>
                  <a:schemeClr val="tx1"/>
                </a:solidFill>
                <a:latin typeface="+mn-lt"/>
                <a:ea typeface="+mn-ea"/>
                <a:cs typeface="+mn-cs"/>
              </a:defRPr>
            </a:lvl3pPr>
            <a:lvl4pPr marL="100584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4pPr>
            <a:lvl5pPr marL="1280160" indent="-228600" algn="l" defTabSz="914400" rtl="0" eaLnBrk="1" latinLnBrk="0" hangingPunct="1">
              <a:lnSpc>
                <a:spcPct val="90000"/>
              </a:lnSpc>
              <a:spcBef>
                <a:spcPts val="0"/>
              </a:spcBef>
              <a:spcAft>
                <a:spcPts val="600"/>
              </a:spcAft>
              <a:buClr>
                <a:schemeClr val="tx1"/>
              </a:buClr>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dirty="0">
                <a:solidFill>
                  <a:schemeClr val="tx2"/>
                </a:solidFill>
              </a:rPr>
              <a:t>UPDATE this Presentation Header IN SLIDE MASTER</a:t>
            </a:r>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929200" y="6289500"/>
            <a:ext cx="2743200" cy="365125"/>
          </a:xfrm>
          <a:prstGeom prst="rect">
            <a:avLst/>
          </a:prstGeom>
        </p:spPr>
        <p:txBody>
          <a:bodyPr vert="horz" lIns="91440" tIns="45720" rIns="91440" bIns="45720" rtlCol="0" anchor="ctr"/>
          <a:lstStyle>
            <a:lvl1pPr algn="r">
              <a:defRPr sz="900">
                <a:solidFill>
                  <a:schemeClr val="tx2"/>
                </a:solidFill>
              </a:defRPr>
            </a:lvl1pPr>
          </a:lstStyle>
          <a:p>
            <a:fld id="{EB4B8DE2-A4E8-46E4-8BBF-D75455EFF32C}" type="slidenum">
              <a:rPr lang="en-US" smtClean="0"/>
              <a:pPr/>
              <a:t>‹#›</a:t>
            </a:fld>
            <a:endParaRPr lang="en-US"/>
          </a:p>
        </p:txBody>
      </p:sp>
    </p:spTree>
    <p:extLst>
      <p:ext uri="{BB962C8B-B14F-4D97-AF65-F5344CB8AC3E}">
        <p14:creationId xmlns:p14="http://schemas.microsoft.com/office/powerpoint/2010/main" val="471148940"/>
      </p:ext>
    </p:extLst>
  </p:cSld>
  <p:clrMap bg1="lt1" tx1="dk1" bg2="lt2" tx2="dk2" accent1="accent1" accent2="accent2" accent3="accent3" accent4="accent4" accent5="accent5" accent6="accent6" hlink="hlink" folHlink="folHlink"/>
  <p:sldLayoutIdLst>
    <p:sldLayoutId id="2147483727" r:id="rId1"/>
    <p:sldLayoutId id="2147483729" r:id="rId2"/>
    <p:sldLayoutId id="2147483831" r:id="rId3"/>
    <p:sldLayoutId id="2147483834" r:id="rId4"/>
    <p:sldLayoutId id="2147483837" r:id="rId5"/>
    <p:sldLayoutId id="2147483709" r:id="rId6"/>
    <p:sldLayoutId id="2147483744" r:id="rId7"/>
    <p:sldLayoutId id="2147483746" r:id="rId8"/>
    <p:sldLayoutId id="2147483840" r:id="rId9"/>
    <p:sldLayoutId id="2147483843" r:id="rId10"/>
    <p:sldLayoutId id="2147483846" r:id="rId11"/>
    <p:sldLayoutId id="2147483694" r:id="rId12"/>
    <p:sldLayoutId id="2147483763" r:id="rId13"/>
    <p:sldLayoutId id="2147483765" r:id="rId14"/>
    <p:sldLayoutId id="2147483849" r:id="rId15"/>
    <p:sldLayoutId id="2147483852" r:id="rId16"/>
    <p:sldLayoutId id="2147483855" r:id="rId17"/>
    <p:sldLayoutId id="2147483695" r:id="rId18"/>
    <p:sldLayoutId id="2147483782" r:id="rId19"/>
    <p:sldLayoutId id="2147483784" r:id="rId20"/>
    <p:sldLayoutId id="2147483858" r:id="rId21"/>
    <p:sldLayoutId id="2147483861" r:id="rId22"/>
    <p:sldLayoutId id="214748386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i="0" kern="1200" baseline="0">
          <a:solidFill>
            <a:schemeClr val="tx2"/>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3.tiff"/><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9.sv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25.png"/><Relationship Id="rId2" Type="http://schemas.openxmlformats.org/officeDocument/2006/relationships/notesSlide" Target="../notesSlides/notesSlide14.xml"/><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2.png"/><Relationship Id="rId5" Type="http://schemas.openxmlformats.org/officeDocument/2006/relationships/image" Target="../media/image30.png"/><Relationship Id="rId15" Type="http://schemas.openxmlformats.org/officeDocument/2006/relationships/image" Target="../media/image26.png"/><Relationship Id="rId10" Type="http://schemas.openxmlformats.org/officeDocument/2006/relationships/image" Target="../media/image42.svg"/><Relationship Id="rId4" Type="http://schemas.openxmlformats.org/officeDocument/2006/relationships/image" Target="../media/image40.png"/><Relationship Id="rId9" Type="http://schemas.openxmlformats.org/officeDocument/2006/relationships/image" Target="../media/image41.png"/><Relationship Id="rId14" Type="http://schemas.openxmlformats.org/officeDocument/2006/relationships/image" Target="../media/image35.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3.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5.png"/><Relationship Id="rId10" Type="http://schemas.openxmlformats.org/officeDocument/2006/relationships/image" Target="../media/image27.png"/><Relationship Id="rId4" Type="http://schemas.openxmlformats.org/officeDocument/2006/relationships/image" Target="../media/image44.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tiff"/><Relationship Id="rId4" Type="http://schemas.openxmlformats.org/officeDocument/2006/relationships/image" Target="../media/image15.tiff"/></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9" Type="http://schemas.openxmlformats.org/officeDocument/2006/relationships/image" Target="../media/image13.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23BF4B-7FE6-9DC9-5CE0-0470838D6E05}"/>
              </a:ext>
            </a:extLst>
          </p:cNvPr>
          <p:cNvSpPr>
            <a:spLocks noGrp="1"/>
          </p:cNvSpPr>
          <p:nvPr>
            <p:ph type="ctrTitle"/>
          </p:nvPr>
        </p:nvSpPr>
        <p:spPr>
          <a:xfrm>
            <a:off x="609598" y="2126158"/>
            <a:ext cx="10183740" cy="1421928"/>
          </a:xfrm>
        </p:spPr>
        <p:txBody>
          <a:bodyPr/>
          <a:lstStyle/>
          <a:p>
            <a:r>
              <a:rPr lang="en-GB" dirty="0"/>
              <a:t>Scalable SaaS deployments on Kubernetes with </a:t>
            </a:r>
            <a:r>
              <a:rPr lang="en-GB" dirty="0" err="1"/>
              <a:t>GitOps</a:t>
            </a:r>
            <a:endParaRPr lang="en-US" dirty="0"/>
          </a:p>
        </p:txBody>
      </p:sp>
      <p:sp>
        <p:nvSpPr>
          <p:cNvPr id="2" name="Text Placeholder 11">
            <a:extLst>
              <a:ext uri="{FF2B5EF4-FFF2-40B4-BE49-F238E27FC236}">
                <a16:creationId xmlns:a16="http://schemas.microsoft.com/office/drawing/2014/main" id="{810973BF-368B-F0C7-7A48-33581FAF9E74}"/>
              </a:ext>
            </a:extLst>
          </p:cNvPr>
          <p:cNvSpPr txBox="1">
            <a:spLocks/>
          </p:cNvSpPr>
          <p:nvPr/>
        </p:nvSpPr>
        <p:spPr>
          <a:xfrm>
            <a:off x="4695290" y="4306256"/>
            <a:ext cx="1989716" cy="3693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2000" b="0" i="0" kern="1200" cap="none" spc="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Lucas Duarte</a:t>
            </a:r>
          </a:p>
        </p:txBody>
      </p:sp>
      <p:sp>
        <p:nvSpPr>
          <p:cNvPr id="3" name="Text Placeholder 13">
            <a:extLst>
              <a:ext uri="{FF2B5EF4-FFF2-40B4-BE49-F238E27FC236}">
                <a16:creationId xmlns:a16="http://schemas.microsoft.com/office/drawing/2014/main" id="{884DCEF9-CAFB-3B46-C770-782BA0DEC184}"/>
              </a:ext>
            </a:extLst>
          </p:cNvPr>
          <p:cNvSpPr txBox="1">
            <a:spLocks/>
          </p:cNvSpPr>
          <p:nvPr/>
        </p:nvSpPr>
        <p:spPr>
          <a:xfrm>
            <a:off x="4695290" y="4719044"/>
            <a:ext cx="3797302" cy="574003"/>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300"/>
              </a:spcAft>
              <a:buSzPct val="90000"/>
              <a:buFont typeface="Arial" panose="020B0604020202020204" pitchFamily="34" charset="0"/>
              <a:buNone/>
              <a:defRPr sz="16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Sr. Container Specialist SA</a:t>
            </a:r>
          </a:p>
          <a:p>
            <a:r>
              <a:rPr lang="en-US" dirty="0"/>
              <a:t>Amazon Web Services</a:t>
            </a:r>
          </a:p>
        </p:txBody>
      </p:sp>
      <p:sp>
        <p:nvSpPr>
          <p:cNvPr id="8" name="Text Placeholder 7">
            <a:extLst>
              <a:ext uri="{FF2B5EF4-FFF2-40B4-BE49-F238E27FC236}">
                <a16:creationId xmlns:a16="http://schemas.microsoft.com/office/drawing/2014/main" id="{7678DB2B-6993-E48A-D1E5-323989E023C4}"/>
              </a:ext>
            </a:extLst>
          </p:cNvPr>
          <p:cNvSpPr>
            <a:spLocks noGrp="1"/>
          </p:cNvSpPr>
          <p:nvPr>
            <p:ph type="body" sz="quarter" idx="12"/>
          </p:nvPr>
        </p:nvSpPr>
        <p:spPr>
          <a:xfrm>
            <a:off x="609598" y="4762500"/>
            <a:ext cx="3797302" cy="535531"/>
          </a:xfrm>
        </p:spPr>
        <p:txBody>
          <a:bodyPr/>
          <a:lstStyle/>
          <a:p>
            <a:r>
              <a:rPr lang="en-US" dirty="0"/>
              <a:t>Sr. Container Specialist SA</a:t>
            </a:r>
            <a:br>
              <a:rPr lang="en-US" dirty="0"/>
            </a:br>
            <a:r>
              <a:rPr lang="en-US" dirty="0"/>
              <a:t>Amazon Web Services</a:t>
            </a:r>
          </a:p>
        </p:txBody>
      </p:sp>
      <p:sp>
        <p:nvSpPr>
          <p:cNvPr id="11" name="Text Placeholder 10">
            <a:extLst>
              <a:ext uri="{FF2B5EF4-FFF2-40B4-BE49-F238E27FC236}">
                <a16:creationId xmlns:a16="http://schemas.microsoft.com/office/drawing/2014/main" id="{860152B6-57E9-8019-2F60-B8F3300700EB}"/>
              </a:ext>
            </a:extLst>
          </p:cNvPr>
          <p:cNvSpPr>
            <a:spLocks noGrp="1"/>
          </p:cNvSpPr>
          <p:nvPr>
            <p:ph type="body" sz="quarter" idx="11"/>
          </p:nvPr>
        </p:nvSpPr>
        <p:spPr/>
        <p:txBody>
          <a:bodyPr/>
          <a:lstStyle/>
          <a:p>
            <a:r>
              <a:rPr lang="en-US" dirty="0"/>
              <a:t>Rodrigo </a:t>
            </a:r>
            <a:r>
              <a:rPr lang="en-US" dirty="0" err="1"/>
              <a:t>Bersa</a:t>
            </a:r>
            <a:endParaRPr lang="en-US" dirty="0"/>
          </a:p>
        </p:txBody>
      </p:sp>
      <p:pic>
        <p:nvPicPr>
          <p:cNvPr id="5" name="Picture 4">
            <a:extLst>
              <a:ext uri="{FF2B5EF4-FFF2-40B4-BE49-F238E27FC236}">
                <a16:creationId xmlns:a16="http://schemas.microsoft.com/office/drawing/2014/main" id="{8FA90274-10CD-A079-5481-AADB40767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772400" cy="1943100"/>
          </a:xfrm>
          <a:prstGeom prst="rect">
            <a:avLst/>
          </a:prstGeom>
        </p:spPr>
      </p:pic>
    </p:spTree>
    <p:extLst>
      <p:ext uri="{BB962C8B-B14F-4D97-AF65-F5344CB8AC3E}">
        <p14:creationId xmlns:p14="http://schemas.microsoft.com/office/powerpoint/2010/main" val="81121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6522BD3C-4BC0-F4DC-903B-1664E35ED0DC}"/>
              </a:ext>
            </a:extLst>
          </p:cNvPr>
          <p:cNvCxnSpPr>
            <a:cxnSpLocks/>
          </p:cNvCxnSpPr>
          <p:nvPr/>
        </p:nvCxnSpPr>
        <p:spPr>
          <a:xfrm>
            <a:off x="4053285" y="1311129"/>
            <a:ext cx="0" cy="3750450"/>
          </a:xfrm>
          <a:prstGeom prst="line">
            <a:avLst/>
          </a:prstGeom>
          <a:ln w="38100">
            <a:solidFill>
              <a:srgbClr val="FF9900"/>
            </a:solidFill>
          </a:ln>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6B221439-0EF1-4B59-97AF-312979D5316B}"/>
              </a:ext>
            </a:extLst>
          </p:cNvPr>
          <p:cNvCxnSpPr>
            <a:cxnSpLocks/>
            <a:stCxn id="30" idx="1"/>
            <a:endCxn id="31" idx="1"/>
          </p:cNvCxnSpPr>
          <p:nvPr/>
        </p:nvCxnSpPr>
        <p:spPr>
          <a:xfrm rot="10800000">
            <a:off x="4657219" y="2109746"/>
            <a:ext cx="10583" cy="2113686"/>
          </a:xfrm>
          <a:prstGeom prst="curvedConnector3">
            <a:avLst>
              <a:gd name="adj1" fmla="val 5769228"/>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FC03FC80-A044-4449-E7C0-81C93B9A4919}"/>
              </a:ext>
            </a:extLst>
          </p:cNvPr>
          <p:cNvCxnSpPr>
            <a:cxnSpLocks/>
            <a:stCxn id="29" idx="3"/>
            <a:endCxn id="27" idx="3"/>
          </p:cNvCxnSpPr>
          <p:nvPr/>
        </p:nvCxnSpPr>
        <p:spPr>
          <a:xfrm>
            <a:off x="3438769" y="2109745"/>
            <a:ext cx="10583" cy="2113686"/>
          </a:xfrm>
          <a:prstGeom prst="curvedConnector3">
            <a:avLst>
              <a:gd name="adj1" fmla="val 6046150"/>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64A1FEEE-5A78-3DA8-F7DE-201CF68249B2}"/>
              </a:ext>
            </a:extLst>
          </p:cNvPr>
          <p:cNvSpPr/>
          <p:nvPr/>
        </p:nvSpPr>
        <p:spPr>
          <a:xfrm>
            <a:off x="1875692" y="3981527"/>
            <a:ext cx="1563077" cy="483809"/>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Build</a:t>
            </a:r>
          </a:p>
        </p:txBody>
      </p:sp>
      <p:sp>
        <p:nvSpPr>
          <p:cNvPr id="28" name="Rectangle 27">
            <a:extLst>
              <a:ext uri="{FF2B5EF4-FFF2-40B4-BE49-F238E27FC236}">
                <a16:creationId xmlns:a16="http://schemas.microsoft.com/office/drawing/2014/main" id="{E38D5195-9CB7-2F5B-DBEC-9C679954DD15}"/>
              </a:ext>
            </a:extLst>
          </p:cNvPr>
          <p:cNvSpPr/>
          <p:nvPr/>
        </p:nvSpPr>
        <p:spPr>
          <a:xfrm>
            <a:off x="491391" y="2923329"/>
            <a:ext cx="1563077" cy="483809"/>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Test</a:t>
            </a:r>
          </a:p>
        </p:txBody>
      </p:sp>
      <p:sp>
        <p:nvSpPr>
          <p:cNvPr id="29" name="Rectangle 28">
            <a:extLst>
              <a:ext uri="{FF2B5EF4-FFF2-40B4-BE49-F238E27FC236}">
                <a16:creationId xmlns:a16="http://schemas.microsoft.com/office/drawing/2014/main" id="{2C01E130-44A9-F96E-AE81-EE0C6325A871}"/>
              </a:ext>
            </a:extLst>
          </p:cNvPr>
          <p:cNvSpPr/>
          <p:nvPr/>
        </p:nvSpPr>
        <p:spPr>
          <a:xfrm>
            <a:off x="1875692" y="1867842"/>
            <a:ext cx="1563077" cy="483809"/>
          </a:xfrm>
          <a:prstGeom prst="rect">
            <a:avLst/>
          </a:prstGeom>
          <a:solidFill>
            <a:schemeClr val="bg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Scan</a:t>
            </a:r>
          </a:p>
        </p:txBody>
      </p:sp>
      <p:sp>
        <p:nvSpPr>
          <p:cNvPr id="30" name="Rectangle 29">
            <a:extLst>
              <a:ext uri="{FF2B5EF4-FFF2-40B4-BE49-F238E27FC236}">
                <a16:creationId xmlns:a16="http://schemas.microsoft.com/office/drawing/2014/main" id="{1CB04139-0C55-4CEA-BCD9-AE9317668C5A}"/>
              </a:ext>
            </a:extLst>
          </p:cNvPr>
          <p:cNvSpPr/>
          <p:nvPr/>
        </p:nvSpPr>
        <p:spPr>
          <a:xfrm>
            <a:off x="4657220" y="3981527"/>
            <a:ext cx="1563077" cy="4838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Operate/Fix</a:t>
            </a:r>
          </a:p>
        </p:txBody>
      </p:sp>
      <p:sp>
        <p:nvSpPr>
          <p:cNvPr id="31" name="Rectangle 30">
            <a:extLst>
              <a:ext uri="{FF2B5EF4-FFF2-40B4-BE49-F238E27FC236}">
                <a16:creationId xmlns:a16="http://schemas.microsoft.com/office/drawing/2014/main" id="{715134E9-C894-7C39-3475-C691A8EBB36E}"/>
              </a:ext>
            </a:extLst>
          </p:cNvPr>
          <p:cNvSpPr/>
          <p:nvPr/>
        </p:nvSpPr>
        <p:spPr>
          <a:xfrm>
            <a:off x="4657220" y="1867842"/>
            <a:ext cx="1563077" cy="4838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Deploy/Verify</a:t>
            </a:r>
          </a:p>
        </p:txBody>
      </p:sp>
      <p:sp>
        <p:nvSpPr>
          <p:cNvPr id="32" name="Rectangle 31">
            <a:extLst>
              <a:ext uri="{FF2B5EF4-FFF2-40B4-BE49-F238E27FC236}">
                <a16:creationId xmlns:a16="http://schemas.microsoft.com/office/drawing/2014/main" id="{9DB98058-7E4F-44CC-9F93-A81758933E68}"/>
              </a:ext>
            </a:extLst>
          </p:cNvPr>
          <p:cNvSpPr/>
          <p:nvPr/>
        </p:nvSpPr>
        <p:spPr>
          <a:xfrm>
            <a:off x="6052102" y="2923329"/>
            <a:ext cx="1563077" cy="48380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t>Observe/Alert</a:t>
            </a:r>
          </a:p>
        </p:txBody>
      </p:sp>
      <p:cxnSp>
        <p:nvCxnSpPr>
          <p:cNvPr id="33" name="Curved Connector 32">
            <a:extLst>
              <a:ext uri="{FF2B5EF4-FFF2-40B4-BE49-F238E27FC236}">
                <a16:creationId xmlns:a16="http://schemas.microsoft.com/office/drawing/2014/main" id="{0AAF3AEE-4BC7-E615-A32A-E82FC231BE3D}"/>
              </a:ext>
            </a:extLst>
          </p:cNvPr>
          <p:cNvCxnSpPr>
            <a:stCxn id="28" idx="0"/>
            <a:endCxn id="29" idx="1"/>
          </p:cNvCxnSpPr>
          <p:nvPr/>
        </p:nvCxnSpPr>
        <p:spPr>
          <a:xfrm rot="5400000" flipH="1" flipV="1">
            <a:off x="1167519" y="2215157"/>
            <a:ext cx="813583" cy="602763"/>
          </a:xfrm>
          <a:prstGeom prst="curvedConnector2">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4" name="Curved Connector 33">
            <a:extLst>
              <a:ext uri="{FF2B5EF4-FFF2-40B4-BE49-F238E27FC236}">
                <a16:creationId xmlns:a16="http://schemas.microsoft.com/office/drawing/2014/main" id="{F26DCE25-9E44-5618-F820-33857438BE66}"/>
              </a:ext>
            </a:extLst>
          </p:cNvPr>
          <p:cNvCxnSpPr>
            <a:cxnSpLocks/>
            <a:stCxn id="27" idx="1"/>
            <a:endCxn id="28" idx="2"/>
          </p:cNvCxnSpPr>
          <p:nvPr/>
        </p:nvCxnSpPr>
        <p:spPr>
          <a:xfrm rot="10800000">
            <a:off x="1272930" y="3407139"/>
            <a:ext cx="602763" cy="816294"/>
          </a:xfrm>
          <a:prstGeom prst="curvedConnector2">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Curved Connector 35">
            <a:extLst>
              <a:ext uri="{FF2B5EF4-FFF2-40B4-BE49-F238E27FC236}">
                <a16:creationId xmlns:a16="http://schemas.microsoft.com/office/drawing/2014/main" id="{74D53D9F-0F91-7B80-2A1B-EB073109D317}"/>
              </a:ext>
            </a:extLst>
          </p:cNvPr>
          <p:cNvCxnSpPr>
            <a:cxnSpLocks/>
            <a:stCxn id="31" idx="3"/>
            <a:endCxn id="32" idx="0"/>
          </p:cNvCxnSpPr>
          <p:nvPr/>
        </p:nvCxnSpPr>
        <p:spPr>
          <a:xfrm>
            <a:off x="6220297" y="2109745"/>
            <a:ext cx="613345" cy="813583"/>
          </a:xfrm>
          <a:prstGeom prst="curvedConnector2">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7" name="Curved Connector 36">
            <a:extLst>
              <a:ext uri="{FF2B5EF4-FFF2-40B4-BE49-F238E27FC236}">
                <a16:creationId xmlns:a16="http://schemas.microsoft.com/office/drawing/2014/main" id="{B38BAF5B-BC61-E4BA-6BB3-01E07922BC65}"/>
              </a:ext>
            </a:extLst>
          </p:cNvPr>
          <p:cNvCxnSpPr>
            <a:cxnSpLocks/>
            <a:stCxn id="32" idx="2"/>
            <a:endCxn id="30" idx="3"/>
          </p:cNvCxnSpPr>
          <p:nvPr/>
        </p:nvCxnSpPr>
        <p:spPr>
          <a:xfrm rot="5400000">
            <a:off x="6118822" y="3508612"/>
            <a:ext cx="816294" cy="613345"/>
          </a:xfrm>
          <a:prstGeom prst="curvedConnector2">
            <a:avLst/>
          </a:prstGeom>
          <a:ln w="38100">
            <a:solidFill>
              <a:srgbClr val="FF99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F6BD77E-93FC-01AF-D1E3-FEE07B1232AF}"/>
              </a:ext>
            </a:extLst>
          </p:cNvPr>
          <p:cNvSpPr txBox="1"/>
          <p:nvPr/>
        </p:nvSpPr>
        <p:spPr>
          <a:xfrm>
            <a:off x="2960739" y="5239096"/>
            <a:ext cx="2143536" cy="323165"/>
          </a:xfrm>
          <a:prstGeom prst="rect">
            <a:avLst/>
          </a:prstGeom>
          <a:noFill/>
        </p:spPr>
        <p:txBody>
          <a:bodyPr wrap="none" rtlCol="0">
            <a:spAutoFit/>
          </a:bodyPr>
          <a:lstStyle/>
          <a:p>
            <a:pPr algn="ctr"/>
            <a:r>
              <a:rPr lang="en-US" sz="1500" b="1" dirty="0">
                <a:solidFill>
                  <a:srgbClr val="FF9900"/>
                </a:solidFill>
                <a:latin typeface="Amazon Ember" panose="020B0603020204020204" pitchFamily="34" charset="0"/>
                <a:ea typeface="Amazon Ember" panose="020B0603020204020204" pitchFamily="34" charset="0"/>
                <a:cs typeface="Amazon Ember" panose="020B0603020204020204" pitchFamily="34" charset="0"/>
              </a:rPr>
              <a:t>Immutability Firewall</a:t>
            </a:r>
          </a:p>
        </p:txBody>
      </p:sp>
      <p:sp>
        <p:nvSpPr>
          <p:cNvPr id="39" name="TextBox 38">
            <a:extLst>
              <a:ext uri="{FF2B5EF4-FFF2-40B4-BE49-F238E27FC236}">
                <a16:creationId xmlns:a16="http://schemas.microsoft.com/office/drawing/2014/main" id="{C28E8339-D3A2-2448-7A6B-0D9E209B58EC}"/>
              </a:ext>
            </a:extLst>
          </p:cNvPr>
          <p:cNvSpPr txBox="1"/>
          <p:nvPr/>
        </p:nvSpPr>
        <p:spPr>
          <a:xfrm>
            <a:off x="7890168" y="2267697"/>
            <a:ext cx="4079583" cy="2093265"/>
          </a:xfrm>
          <a:prstGeom prst="rect">
            <a:avLst/>
          </a:prstGeom>
          <a:noFill/>
        </p:spPr>
        <p:txBody>
          <a:bodyPr wrap="square" rtlCol="0">
            <a:spAutoFit/>
          </a:bodyPr>
          <a:lstStyle/>
          <a:p>
            <a:r>
              <a:rPr lang="en-GB" sz="2167" dirty="0"/>
              <a:t>Git becomes </a:t>
            </a:r>
            <a:r>
              <a:rPr lang="en-GB" sz="2167" dirty="0">
                <a:solidFill>
                  <a:srgbClr val="FF9900"/>
                </a:solidFill>
                <a:latin typeface="Amazon Ember Regular" charset="0"/>
              </a:rPr>
              <a:t>the single source of truth</a:t>
            </a:r>
            <a:r>
              <a:rPr lang="en-GB" sz="2167" dirty="0">
                <a:solidFill>
                  <a:srgbClr val="FF9900"/>
                </a:solidFill>
              </a:rPr>
              <a:t> </a:t>
            </a:r>
            <a:r>
              <a:rPr lang="en-GB" sz="2167" dirty="0"/>
              <a:t>for the desired system state, </a:t>
            </a:r>
            <a:r>
              <a:rPr lang="en-GB" sz="2167" dirty="0">
                <a:solidFill>
                  <a:srgbClr val="FF9900"/>
                </a:solidFill>
                <a:latin typeface="Amazon Ember Regular" charset="0"/>
              </a:rPr>
              <a:t>allowing for reproducible automated deployments</a:t>
            </a:r>
            <a:r>
              <a:rPr lang="en-GB" sz="2167" dirty="0"/>
              <a:t>, cluster management, and monitoring.</a:t>
            </a:r>
            <a:endParaRPr lang="en-US" sz="2167"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0" name="Title 1">
            <a:extLst>
              <a:ext uri="{FF2B5EF4-FFF2-40B4-BE49-F238E27FC236}">
                <a16:creationId xmlns:a16="http://schemas.microsoft.com/office/drawing/2014/main" id="{A713306B-8AF2-8CD0-E23E-1445BEF426F4}"/>
              </a:ext>
            </a:extLst>
          </p:cNvPr>
          <p:cNvSpPr>
            <a:spLocks noGrp="1"/>
          </p:cNvSpPr>
          <p:nvPr>
            <p:ph type="title"/>
          </p:nvPr>
        </p:nvSpPr>
        <p:spPr>
          <a:xfrm>
            <a:off x="381000" y="304800"/>
            <a:ext cx="11430000" cy="535531"/>
          </a:xfrm>
        </p:spPr>
        <p:txBody>
          <a:bodyPr/>
          <a:lstStyle/>
          <a:p>
            <a:r>
              <a:rPr lang="en-US" sz="3200" dirty="0">
                <a:solidFill>
                  <a:schemeClr val="tx1"/>
                </a:solidFill>
              </a:rPr>
              <a:t>Why </a:t>
            </a:r>
            <a:r>
              <a:rPr lang="en-US" sz="3200" dirty="0" err="1">
                <a:solidFill>
                  <a:schemeClr val="tx1"/>
                </a:solidFill>
              </a:rPr>
              <a:t>GitOps</a:t>
            </a:r>
            <a:r>
              <a:rPr lang="en-US" sz="3200" dirty="0">
                <a:solidFill>
                  <a:schemeClr val="tx1"/>
                </a:solidFill>
              </a:rPr>
              <a:t>?</a:t>
            </a:r>
            <a:endParaRPr lang="en-US" dirty="0"/>
          </a:p>
        </p:txBody>
      </p:sp>
      <p:pic>
        <p:nvPicPr>
          <p:cNvPr id="41" name="Picture 2">
            <a:extLst>
              <a:ext uri="{FF2B5EF4-FFF2-40B4-BE49-F238E27FC236}">
                <a16:creationId xmlns:a16="http://schemas.microsoft.com/office/drawing/2014/main" id="{7CF9215F-4C0C-10C8-0BF5-9D6955A10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403" y="2923328"/>
            <a:ext cx="1033711" cy="432059"/>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381000" y="304800"/>
            <a:ext cx="11430000" cy="535531"/>
          </a:xfrm>
        </p:spPr>
        <p:txBody>
          <a:bodyPr/>
          <a:lstStyle/>
          <a:p>
            <a:r>
              <a:rPr lang="en-GB" sz="3200" dirty="0"/>
              <a:t>SaaS </a:t>
            </a:r>
            <a:r>
              <a:rPr lang="en-GB" sz="3200" dirty="0" err="1"/>
              <a:t>GitOps</a:t>
            </a:r>
            <a:r>
              <a:rPr lang="en-GB" sz="3200" dirty="0"/>
              <a:t> overview</a:t>
            </a:r>
            <a:endParaRPr lang="en-US" dirty="0"/>
          </a:p>
        </p:txBody>
      </p:sp>
      <p:sp>
        <p:nvSpPr>
          <p:cNvPr id="147" name="Rounded Rectangle 163">
            <a:extLst>
              <a:ext uri="{FF2B5EF4-FFF2-40B4-BE49-F238E27FC236}">
                <a16:creationId xmlns:a16="http://schemas.microsoft.com/office/drawing/2014/main" id="{4C67855D-492C-0615-178F-92BCD1883F95}"/>
              </a:ext>
            </a:extLst>
          </p:cNvPr>
          <p:cNvSpPr/>
          <p:nvPr/>
        </p:nvSpPr>
        <p:spPr>
          <a:xfrm>
            <a:off x="4307596" y="1175776"/>
            <a:ext cx="1569683" cy="609652"/>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400" kern="0" dirty="0"/>
              <a:t>Continuous Integration (CI)</a:t>
            </a:r>
          </a:p>
        </p:txBody>
      </p:sp>
      <p:grpSp>
        <p:nvGrpSpPr>
          <p:cNvPr id="148" name="Group 147">
            <a:extLst>
              <a:ext uri="{FF2B5EF4-FFF2-40B4-BE49-F238E27FC236}">
                <a16:creationId xmlns:a16="http://schemas.microsoft.com/office/drawing/2014/main" id="{D0E4B5A0-71FD-7D72-302A-E20290B28729}"/>
              </a:ext>
            </a:extLst>
          </p:cNvPr>
          <p:cNvGrpSpPr/>
          <p:nvPr/>
        </p:nvGrpSpPr>
        <p:grpSpPr>
          <a:xfrm>
            <a:off x="122027" y="1338446"/>
            <a:ext cx="1225015" cy="1284464"/>
            <a:chOff x="494461" y="3344326"/>
            <a:chExt cx="1470018" cy="1452022"/>
          </a:xfrm>
        </p:grpSpPr>
        <p:pic>
          <p:nvPicPr>
            <p:cNvPr id="149" name="Picture 148">
              <a:extLst>
                <a:ext uri="{FF2B5EF4-FFF2-40B4-BE49-F238E27FC236}">
                  <a16:creationId xmlns:a16="http://schemas.microsoft.com/office/drawing/2014/main" id="{7C100C94-B103-3DC0-0A3D-5AF9468CC937}"/>
                </a:ext>
              </a:extLst>
            </p:cNvPr>
            <p:cNvPicPr>
              <a:picLocks noChangeAspect="1"/>
            </p:cNvPicPr>
            <p:nvPr/>
          </p:nvPicPr>
          <p:blipFill>
            <a:blip r:embed="rId3"/>
            <a:stretch>
              <a:fillRect/>
            </a:stretch>
          </p:blipFill>
          <p:spPr>
            <a:xfrm>
              <a:off x="708683" y="3344326"/>
              <a:ext cx="1114609" cy="1120179"/>
            </a:xfrm>
            <a:prstGeom prst="rect">
              <a:avLst/>
            </a:prstGeom>
          </p:spPr>
        </p:pic>
        <p:sp>
          <p:nvSpPr>
            <p:cNvPr id="150" name="TextBox 149">
              <a:extLst>
                <a:ext uri="{FF2B5EF4-FFF2-40B4-BE49-F238E27FC236}">
                  <a16:creationId xmlns:a16="http://schemas.microsoft.com/office/drawing/2014/main" id="{61A441A8-C63A-73DF-1B88-3C6F992B92AD}"/>
                </a:ext>
              </a:extLst>
            </p:cNvPr>
            <p:cNvSpPr txBox="1"/>
            <p:nvPr/>
          </p:nvSpPr>
          <p:spPr>
            <a:xfrm>
              <a:off x="494461" y="4401959"/>
              <a:ext cx="1470018" cy="394389"/>
            </a:xfrm>
            <a:prstGeom prst="rect">
              <a:avLst/>
            </a:prstGeom>
            <a:noFill/>
          </p:spPr>
          <p:txBody>
            <a:bodyPr wrap="none" rtlCol="0">
              <a:spAutoFit/>
            </a:bodyPr>
            <a:lstStyle/>
            <a:p>
              <a:pPr algn="l"/>
              <a:r>
                <a:rPr lang="en-US" sz="1667" dirty="0">
                  <a:latin typeface="Amazon Ember Light" panose="020B0403020204020204" pitchFamily="34" charset="0"/>
                  <a:ea typeface="Amazon Ember Light" panose="020B0403020204020204" pitchFamily="34" charset="0"/>
                  <a:cs typeface="Amazon Ember Light" panose="020B0403020204020204" pitchFamily="34" charset="0"/>
                </a:rPr>
                <a:t>Developers</a:t>
              </a:r>
            </a:p>
          </p:txBody>
        </p:sp>
      </p:grpSp>
      <p:cxnSp>
        <p:nvCxnSpPr>
          <p:cNvPr id="151" name="Straight Arrow Connector 150">
            <a:extLst>
              <a:ext uri="{FF2B5EF4-FFF2-40B4-BE49-F238E27FC236}">
                <a16:creationId xmlns:a16="http://schemas.microsoft.com/office/drawing/2014/main" id="{67B086A0-BD4B-58FB-0B6E-D261A2333D7C}"/>
              </a:ext>
            </a:extLst>
          </p:cNvPr>
          <p:cNvCxnSpPr>
            <a:cxnSpLocks/>
            <a:stCxn id="149" idx="3"/>
            <a:endCxn id="152" idx="1"/>
          </p:cNvCxnSpPr>
          <p:nvPr/>
        </p:nvCxnSpPr>
        <p:spPr>
          <a:xfrm flipV="1">
            <a:off x="1229386" y="1479204"/>
            <a:ext cx="993476" cy="354699"/>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52" name="Rounded Rectangle 163">
            <a:extLst>
              <a:ext uri="{FF2B5EF4-FFF2-40B4-BE49-F238E27FC236}">
                <a16:creationId xmlns:a16="http://schemas.microsoft.com/office/drawing/2014/main" id="{462A63C3-C015-3EF1-E3E9-D2CBA249CD35}"/>
              </a:ext>
            </a:extLst>
          </p:cNvPr>
          <p:cNvSpPr/>
          <p:nvPr/>
        </p:nvSpPr>
        <p:spPr>
          <a:xfrm>
            <a:off x="2222862" y="1174378"/>
            <a:ext cx="1571618" cy="609652"/>
          </a:xfrm>
          <a:prstGeom prst="roundRect">
            <a:avLst>
              <a:gd name="adj" fmla="val 10571"/>
            </a:avLst>
          </a:prstGeom>
          <a:noFill/>
          <a:ln w="19050" cap="flat" cmpd="sng" algn="ctr">
            <a:solidFill>
              <a:srgbClr val="FFFFFF"/>
            </a:solidFill>
            <a:prstDash val="solid"/>
          </a:ln>
          <a:effectLst/>
        </p:spPr>
        <p:txBody>
          <a:bodyPr tIns="0" rtlCol="0" anchor="ctr" anchorCtr="0"/>
          <a:lstStyle/>
          <a:p>
            <a:pPr algn="ctr" defTabSz="914270">
              <a:defRPr/>
            </a:pPr>
            <a:r>
              <a:rPr lang="en-US" sz="1400" kern="0" dirty="0"/>
              <a:t>Microservice  source</a:t>
            </a:r>
          </a:p>
        </p:txBody>
      </p:sp>
      <p:cxnSp>
        <p:nvCxnSpPr>
          <p:cNvPr id="153" name="Straight Arrow Connector 152">
            <a:extLst>
              <a:ext uri="{FF2B5EF4-FFF2-40B4-BE49-F238E27FC236}">
                <a16:creationId xmlns:a16="http://schemas.microsoft.com/office/drawing/2014/main" id="{8609828F-6696-9D35-7685-5AA506A54906}"/>
              </a:ext>
            </a:extLst>
          </p:cNvPr>
          <p:cNvCxnSpPr>
            <a:cxnSpLocks/>
            <a:stCxn id="152" idx="3"/>
            <a:endCxn id="147" idx="1"/>
          </p:cNvCxnSpPr>
          <p:nvPr/>
        </p:nvCxnSpPr>
        <p:spPr>
          <a:xfrm>
            <a:off x="3794480" y="1479204"/>
            <a:ext cx="513116" cy="1398"/>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155" name="Picture 6" descr="Argo CD Version Tags - Coralogix">
            <a:extLst>
              <a:ext uri="{FF2B5EF4-FFF2-40B4-BE49-F238E27FC236}">
                <a16:creationId xmlns:a16="http://schemas.microsoft.com/office/drawing/2014/main" id="{29B60784-2604-AB50-5D82-ADB75BD42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151" y="3201754"/>
            <a:ext cx="524129" cy="524129"/>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sp>
        <p:nvSpPr>
          <p:cNvPr id="156" name="TextBox 155">
            <a:extLst>
              <a:ext uri="{FF2B5EF4-FFF2-40B4-BE49-F238E27FC236}">
                <a16:creationId xmlns:a16="http://schemas.microsoft.com/office/drawing/2014/main" id="{DDA59D4C-9F66-F8E1-9DE9-E0500BE65B6F}"/>
              </a:ext>
            </a:extLst>
          </p:cNvPr>
          <p:cNvSpPr txBox="1"/>
          <p:nvPr/>
        </p:nvSpPr>
        <p:spPr>
          <a:xfrm>
            <a:off x="4879669" y="3711658"/>
            <a:ext cx="1597091" cy="307777"/>
          </a:xfrm>
          <a:prstGeom prst="rect">
            <a:avLst/>
          </a:prstGeom>
          <a:noFill/>
        </p:spPr>
        <p:txBody>
          <a:bodyPr wrap="square" rtlCol="0">
            <a:spAutoFit/>
          </a:bodyPr>
          <a:lstStyle/>
          <a:p>
            <a:pPr algn="ctr" defTabSz="914270">
              <a:defRPr/>
            </a:pPr>
            <a:r>
              <a:rPr lang="en-GB" sz="1400" kern="0" dirty="0"/>
              <a:t>Argo Workflow</a:t>
            </a:r>
          </a:p>
        </p:txBody>
      </p:sp>
      <p:sp>
        <p:nvSpPr>
          <p:cNvPr id="157" name="Rounded Rectangle 163">
            <a:extLst>
              <a:ext uri="{FF2B5EF4-FFF2-40B4-BE49-F238E27FC236}">
                <a16:creationId xmlns:a16="http://schemas.microsoft.com/office/drawing/2014/main" id="{E9A0EC5F-56A9-EC5E-4DDA-07DE5653510C}"/>
              </a:ext>
            </a:extLst>
          </p:cNvPr>
          <p:cNvSpPr/>
          <p:nvPr/>
        </p:nvSpPr>
        <p:spPr>
          <a:xfrm>
            <a:off x="4674838" y="3129668"/>
            <a:ext cx="2006755" cy="929640"/>
          </a:xfrm>
          <a:prstGeom prst="roundRect">
            <a:avLst>
              <a:gd name="adj" fmla="val 10571"/>
            </a:avLst>
          </a:prstGeom>
          <a:noFill/>
          <a:ln w="19050" cap="flat" cmpd="sng" algn="ctr">
            <a:solidFill>
              <a:srgbClr val="FFFFFF"/>
            </a:solidFill>
            <a:prstDash val="solid"/>
          </a:ln>
          <a:effectLst/>
        </p:spPr>
        <p:txBody>
          <a:bodyPr tIns="0" rtlCol="0" anchor="ctr" anchorCtr="0"/>
          <a:lstStyle/>
          <a:p>
            <a:pPr algn="ctr" defTabSz="914270">
              <a:defRPr/>
            </a:pPr>
            <a:endParaRPr lang="en-US" sz="1667" kern="0" dirty="0"/>
          </a:p>
        </p:txBody>
      </p:sp>
      <p:sp>
        <p:nvSpPr>
          <p:cNvPr id="160" name="TextBox 13">
            <a:extLst>
              <a:ext uri="{FF2B5EF4-FFF2-40B4-BE49-F238E27FC236}">
                <a16:creationId xmlns:a16="http://schemas.microsoft.com/office/drawing/2014/main" id="{679704FA-1C6F-2DB8-1C21-E956DBF464C0}"/>
              </a:ext>
            </a:extLst>
          </p:cNvPr>
          <p:cNvSpPr txBox="1"/>
          <p:nvPr/>
        </p:nvSpPr>
        <p:spPr>
          <a:xfrm>
            <a:off x="1370789" y="1706411"/>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commits</a:t>
            </a:r>
          </a:p>
        </p:txBody>
      </p:sp>
      <p:sp>
        <p:nvSpPr>
          <p:cNvPr id="164" name="Rectangle 163">
            <a:extLst>
              <a:ext uri="{FF2B5EF4-FFF2-40B4-BE49-F238E27FC236}">
                <a16:creationId xmlns:a16="http://schemas.microsoft.com/office/drawing/2014/main" id="{0F477A14-966E-2C8B-BA69-3EBB15CFB7E3}"/>
              </a:ext>
            </a:extLst>
          </p:cNvPr>
          <p:cNvSpPr/>
          <p:nvPr/>
        </p:nvSpPr>
        <p:spPr>
          <a:xfrm>
            <a:off x="2435084" y="3207696"/>
            <a:ext cx="1440768" cy="768922"/>
          </a:xfrm>
          <a:prstGeom prst="rect">
            <a:avLst/>
          </a:prstGeom>
          <a:ln>
            <a:tailEnd type="triangle" w="med" len="med"/>
          </a:ln>
        </p:spPr>
        <p:style>
          <a:lnRef idx="1">
            <a:schemeClr val="accent1"/>
          </a:lnRef>
          <a:fillRef idx="2">
            <a:schemeClr val="accent1"/>
          </a:fillRef>
          <a:effectRef idx="1">
            <a:schemeClr val="accent1"/>
          </a:effectRef>
          <a:fontRef idx="minor">
            <a:schemeClr val="dk1"/>
          </a:fontRef>
        </p:style>
        <p:txBody>
          <a:bodyPr wrap="square" lIns="38099" tIns="38099" rIns="38099" bIns="38099" numCol="1" rtlCol="0" anchor="ctr" anchorCtr="0">
            <a:noAutofit/>
          </a:bodyPr>
          <a:lstStyle/>
          <a:p>
            <a:pPr algn="ctr" defTabSz="914098" hangingPunct="0"/>
            <a:r>
              <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Provisioning</a:t>
            </a:r>
          </a:p>
        </p:txBody>
      </p:sp>
      <p:cxnSp>
        <p:nvCxnSpPr>
          <p:cNvPr id="165" name="Straight Arrow Connector 164">
            <a:extLst>
              <a:ext uri="{FF2B5EF4-FFF2-40B4-BE49-F238E27FC236}">
                <a16:creationId xmlns:a16="http://schemas.microsoft.com/office/drawing/2014/main" id="{26B45B11-851D-8901-F69F-4C00754E98D8}"/>
              </a:ext>
            </a:extLst>
          </p:cNvPr>
          <p:cNvCxnSpPr>
            <a:cxnSpLocks/>
            <a:stCxn id="164" idx="3"/>
            <a:endCxn id="157" idx="1"/>
          </p:cNvCxnSpPr>
          <p:nvPr/>
        </p:nvCxnSpPr>
        <p:spPr>
          <a:xfrm>
            <a:off x="3875852" y="3592157"/>
            <a:ext cx="798986" cy="2331"/>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77" name="TextBox 13">
            <a:extLst>
              <a:ext uri="{FF2B5EF4-FFF2-40B4-BE49-F238E27FC236}">
                <a16:creationId xmlns:a16="http://schemas.microsoft.com/office/drawing/2014/main" id="{A6F35D41-0E5B-4BC7-9417-290E9D0D414F}"/>
              </a:ext>
            </a:extLst>
          </p:cNvPr>
          <p:cNvSpPr txBox="1"/>
          <p:nvPr/>
        </p:nvSpPr>
        <p:spPr>
          <a:xfrm>
            <a:off x="3784625" y="3308210"/>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triggers</a:t>
            </a:r>
          </a:p>
        </p:txBody>
      </p:sp>
      <p:sp>
        <p:nvSpPr>
          <p:cNvPr id="14" name="Rounded Rectangle 163">
            <a:extLst>
              <a:ext uri="{FF2B5EF4-FFF2-40B4-BE49-F238E27FC236}">
                <a16:creationId xmlns:a16="http://schemas.microsoft.com/office/drawing/2014/main" id="{864C7155-38F8-0BAA-C757-D50CE75BFE3D}"/>
              </a:ext>
            </a:extLst>
          </p:cNvPr>
          <p:cNvSpPr/>
          <p:nvPr/>
        </p:nvSpPr>
        <p:spPr>
          <a:xfrm>
            <a:off x="6267709" y="1168392"/>
            <a:ext cx="1603471" cy="606934"/>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400" kern="0" dirty="0"/>
              <a:t>Container Image</a:t>
            </a:r>
          </a:p>
        </p:txBody>
      </p:sp>
      <p:cxnSp>
        <p:nvCxnSpPr>
          <p:cNvPr id="15" name="Straight Arrow Connector 14">
            <a:extLst>
              <a:ext uri="{FF2B5EF4-FFF2-40B4-BE49-F238E27FC236}">
                <a16:creationId xmlns:a16="http://schemas.microsoft.com/office/drawing/2014/main" id="{40A25C02-3E83-E29F-CB87-DC9D22106B10}"/>
              </a:ext>
            </a:extLst>
          </p:cNvPr>
          <p:cNvCxnSpPr>
            <a:cxnSpLocks/>
            <a:stCxn id="147" idx="3"/>
            <a:endCxn id="14" idx="1"/>
          </p:cNvCxnSpPr>
          <p:nvPr/>
        </p:nvCxnSpPr>
        <p:spPr>
          <a:xfrm flipV="1">
            <a:off x="5877279" y="1471859"/>
            <a:ext cx="390430" cy="8743"/>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3" name="Rounded Rectangle 163">
            <a:extLst>
              <a:ext uri="{FF2B5EF4-FFF2-40B4-BE49-F238E27FC236}">
                <a16:creationId xmlns:a16="http://schemas.microsoft.com/office/drawing/2014/main" id="{58D98ABF-88C1-DFF6-E2D4-FBFDCD4AE37E}"/>
              </a:ext>
            </a:extLst>
          </p:cNvPr>
          <p:cNvSpPr/>
          <p:nvPr/>
        </p:nvSpPr>
        <p:spPr>
          <a:xfrm>
            <a:off x="8319129" y="624998"/>
            <a:ext cx="2908771" cy="4853108"/>
          </a:xfrm>
          <a:prstGeom prst="roundRect">
            <a:avLst>
              <a:gd name="adj" fmla="val 11832"/>
            </a:avLst>
          </a:prstGeom>
          <a:noFill/>
          <a:ln w="19050" cap="flat" cmpd="sng" algn="ctr">
            <a:solidFill>
              <a:srgbClr val="FFFFFF"/>
            </a:solidFill>
            <a:prstDash val="solid"/>
          </a:ln>
          <a:effectLst/>
        </p:spPr>
        <p:txBody>
          <a:bodyPr tIns="0" rtlCol="0" anchor="t" anchorCtr="0"/>
          <a:lstStyle/>
          <a:p>
            <a:pPr algn="ctr" defTabSz="914270">
              <a:defRPr/>
            </a:pPr>
            <a:r>
              <a:rPr lang="en-US" sz="1667" kern="0" dirty="0"/>
              <a:t>Git repo</a:t>
            </a:r>
          </a:p>
        </p:txBody>
      </p:sp>
      <p:cxnSp>
        <p:nvCxnSpPr>
          <p:cNvPr id="44" name="Straight Arrow Connector 43">
            <a:extLst>
              <a:ext uri="{FF2B5EF4-FFF2-40B4-BE49-F238E27FC236}">
                <a16:creationId xmlns:a16="http://schemas.microsoft.com/office/drawing/2014/main" id="{AA29B645-F30F-2C1A-84C6-749FF5CC4C34}"/>
              </a:ext>
            </a:extLst>
          </p:cNvPr>
          <p:cNvCxnSpPr>
            <a:cxnSpLocks/>
            <a:stCxn id="35" idx="1"/>
            <a:endCxn id="14" idx="3"/>
          </p:cNvCxnSpPr>
          <p:nvPr/>
        </p:nvCxnSpPr>
        <p:spPr>
          <a:xfrm flipH="1" flipV="1">
            <a:off x="7871180" y="1471859"/>
            <a:ext cx="791215" cy="386155"/>
          </a:xfrm>
          <a:prstGeom prst="straightConnector1">
            <a:avLst/>
          </a:prstGeom>
          <a:ln w="19050" cap="rnd">
            <a:solidFill>
              <a:schemeClr val="tx1"/>
            </a:solidFill>
            <a:prstDash val="sysDash"/>
            <a:roun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11807B1-64BD-E604-D003-75A9B00F8E1B}"/>
              </a:ext>
            </a:extLst>
          </p:cNvPr>
          <p:cNvCxnSpPr>
            <a:cxnSpLocks/>
            <a:stCxn id="92" idx="3"/>
          </p:cNvCxnSpPr>
          <p:nvPr/>
        </p:nvCxnSpPr>
        <p:spPr>
          <a:xfrm>
            <a:off x="3794480" y="2215623"/>
            <a:ext cx="513116" cy="7705"/>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E0EC2851-3EFC-B214-C67C-8EC145A9982F}"/>
              </a:ext>
            </a:extLst>
          </p:cNvPr>
          <p:cNvCxnSpPr>
            <a:cxnSpLocks/>
            <a:stCxn id="91" idx="3"/>
          </p:cNvCxnSpPr>
          <p:nvPr/>
        </p:nvCxnSpPr>
        <p:spPr>
          <a:xfrm>
            <a:off x="5877279" y="2217021"/>
            <a:ext cx="390430" cy="4101"/>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69061C66-331A-FB55-920F-61F324E4E5C2}"/>
              </a:ext>
            </a:extLst>
          </p:cNvPr>
          <p:cNvCxnSpPr>
            <a:cxnSpLocks/>
            <a:stCxn id="35" idx="1"/>
            <a:endCxn id="93" idx="3"/>
          </p:cNvCxnSpPr>
          <p:nvPr/>
        </p:nvCxnSpPr>
        <p:spPr>
          <a:xfrm flipH="1">
            <a:off x="7871180" y="1858014"/>
            <a:ext cx="791215" cy="350264"/>
          </a:xfrm>
          <a:prstGeom prst="straightConnector1">
            <a:avLst/>
          </a:prstGeom>
          <a:ln w="19050" cap="rnd">
            <a:solidFill>
              <a:schemeClr val="tx1"/>
            </a:solidFill>
            <a:prstDash val="sysDash"/>
            <a:round/>
            <a:tailEnd type="triangle"/>
          </a:ln>
        </p:spPr>
        <p:style>
          <a:lnRef idx="1">
            <a:schemeClr val="accent1"/>
          </a:lnRef>
          <a:fillRef idx="0">
            <a:schemeClr val="accent1"/>
          </a:fillRef>
          <a:effectRef idx="0">
            <a:schemeClr val="accent1"/>
          </a:effectRef>
          <a:fontRef idx="minor">
            <a:schemeClr val="tx1"/>
          </a:fontRef>
        </p:style>
      </p:cxnSp>
      <p:sp>
        <p:nvSpPr>
          <p:cNvPr id="67" name="TextBox 13">
            <a:extLst>
              <a:ext uri="{FF2B5EF4-FFF2-40B4-BE49-F238E27FC236}">
                <a16:creationId xmlns:a16="http://schemas.microsoft.com/office/drawing/2014/main" id="{22E7152F-22F7-8663-4715-6E0CE2BECB2D}"/>
              </a:ext>
            </a:extLst>
          </p:cNvPr>
          <p:cNvSpPr txBox="1"/>
          <p:nvPr/>
        </p:nvSpPr>
        <p:spPr>
          <a:xfrm>
            <a:off x="5478784" y="5323294"/>
            <a:ext cx="938368" cy="4515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Reconcile application</a:t>
            </a:r>
          </a:p>
        </p:txBody>
      </p:sp>
      <p:grpSp>
        <p:nvGrpSpPr>
          <p:cNvPr id="5162" name="Group 5161">
            <a:extLst>
              <a:ext uri="{FF2B5EF4-FFF2-40B4-BE49-F238E27FC236}">
                <a16:creationId xmlns:a16="http://schemas.microsoft.com/office/drawing/2014/main" id="{D6FFFFCD-A862-401D-47CA-8FB6681F6FB8}"/>
              </a:ext>
            </a:extLst>
          </p:cNvPr>
          <p:cNvGrpSpPr/>
          <p:nvPr/>
        </p:nvGrpSpPr>
        <p:grpSpPr>
          <a:xfrm>
            <a:off x="6451272" y="5305226"/>
            <a:ext cx="2059656" cy="929640"/>
            <a:chOff x="6506871" y="5549003"/>
            <a:chExt cx="2059656" cy="929640"/>
          </a:xfrm>
        </p:grpSpPr>
        <p:sp>
          <p:nvSpPr>
            <p:cNvPr id="64" name="Rounded Rectangle 163">
              <a:extLst>
                <a:ext uri="{FF2B5EF4-FFF2-40B4-BE49-F238E27FC236}">
                  <a16:creationId xmlns:a16="http://schemas.microsoft.com/office/drawing/2014/main" id="{E2256D72-F962-C0D3-BEDE-13301BC12E54}"/>
                </a:ext>
              </a:extLst>
            </p:cNvPr>
            <p:cNvSpPr/>
            <p:nvPr/>
          </p:nvSpPr>
          <p:spPr>
            <a:xfrm>
              <a:off x="6506871" y="5549003"/>
              <a:ext cx="1703690" cy="929640"/>
            </a:xfrm>
            <a:prstGeom prst="roundRect">
              <a:avLst>
                <a:gd name="adj" fmla="val 10571"/>
              </a:avLst>
            </a:prstGeom>
            <a:noFill/>
            <a:ln w="19050" cap="flat" cmpd="sng" algn="ctr">
              <a:solidFill>
                <a:srgbClr val="FFFFFF"/>
              </a:solidFill>
              <a:prstDash val="solid"/>
            </a:ln>
            <a:effectLst/>
          </p:spPr>
          <p:txBody>
            <a:bodyPr tIns="0" rtlCol="0" anchor="ctr" anchorCtr="0"/>
            <a:lstStyle/>
            <a:p>
              <a:pPr algn="ctr" defTabSz="914270">
                <a:defRPr/>
              </a:pPr>
              <a:endParaRPr lang="en-US" sz="1667" kern="0" dirty="0"/>
            </a:p>
          </p:txBody>
        </p:sp>
        <p:sp>
          <p:nvSpPr>
            <p:cNvPr id="65" name="TextBox 64">
              <a:extLst>
                <a:ext uri="{FF2B5EF4-FFF2-40B4-BE49-F238E27FC236}">
                  <a16:creationId xmlns:a16="http://schemas.microsoft.com/office/drawing/2014/main" id="{02E9E584-D86B-6903-D62F-B7BF21A828FF}"/>
                </a:ext>
              </a:extLst>
            </p:cNvPr>
            <p:cNvSpPr txBox="1"/>
            <p:nvPr/>
          </p:nvSpPr>
          <p:spPr>
            <a:xfrm>
              <a:off x="6969436" y="5888925"/>
              <a:ext cx="1597091" cy="307777"/>
            </a:xfrm>
            <a:prstGeom prst="rect">
              <a:avLst/>
            </a:prstGeom>
            <a:noFill/>
          </p:spPr>
          <p:txBody>
            <a:bodyPr wrap="square" rtlCol="0">
              <a:spAutoFit/>
            </a:bodyPr>
            <a:lstStyle/>
            <a:p>
              <a:pPr algn="ctr"/>
              <a:r>
                <a:rPr lang="en-GB" sz="1400" kern="0" dirty="0"/>
                <a:t>FluxV2</a:t>
              </a:r>
            </a:p>
          </p:txBody>
        </p:sp>
        <p:pic>
          <p:nvPicPr>
            <p:cNvPr id="68" name="Picture 2" descr="Flux project · GitHub">
              <a:extLst>
                <a:ext uri="{FF2B5EF4-FFF2-40B4-BE49-F238E27FC236}">
                  <a16:creationId xmlns:a16="http://schemas.microsoft.com/office/drawing/2014/main" id="{6E9D5371-27A5-664D-7CBD-09EC337FB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5107" y="5695032"/>
              <a:ext cx="634058" cy="634058"/>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grpSp>
      <p:sp>
        <p:nvSpPr>
          <p:cNvPr id="91" name="Rounded Rectangle 163">
            <a:extLst>
              <a:ext uri="{FF2B5EF4-FFF2-40B4-BE49-F238E27FC236}">
                <a16:creationId xmlns:a16="http://schemas.microsoft.com/office/drawing/2014/main" id="{DC69B695-5A23-B011-8FE5-3FA5760A5E9A}"/>
              </a:ext>
            </a:extLst>
          </p:cNvPr>
          <p:cNvSpPr/>
          <p:nvPr/>
        </p:nvSpPr>
        <p:spPr>
          <a:xfrm>
            <a:off x="4307596" y="1912195"/>
            <a:ext cx="1569683" cy="609652"/>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400" kern="0" dirty="0"/>
              <a:t>Continuous Integration (CI)</a:t>
            </a:r>
          </a:p>
        </p:txBody>
      </p:sp>
      <p:sp>
        <p:nvSpPr>
          <p:cNvPr id="92" name="Rounded Rectangle 163">
            <a:extLst>
              <a:ext uri="{FF2B5EF4-FFF2-40B4-BE49-F238E27FC236}">
                <a16:creationId xmlns:a16="http://schemas.microsoft.com/office/drawing/2014/main" id="{4BEBAFCB-A021-921B-77DC-26F6D7D29D56}"/>
              </a:ext>
            </a:extLst>
          </p:cNvPr>
          <p:cNvSpPr/>
          <p:nvPr/>
        </p:nvSpPr>
        <p:spPr>
          <a:xfrm>
            <a:off x="2222862" y="1910797"/>
            <a:ext cx="1571618" cy="609652"/>
          </a:xfrm>
          <a:prstGeom prst="roundRect">
            <a:avLst>
              <a:gd name="adj" fmla="val 10571"/>
            </a:avLst>
          </a:prstGeom>
          <a:noFill/>
          <a:ln w="19050" cap="flat" cmpd="sng" algn="ctr">
            <a:solidFill>
              <a:srgbClr val="FFFFFF"/>
            </a:solidFill>
            <a:prstDash val="solid"/>
          </a:ln>
          <a:effectLst/>
        </p:spPr>
        <p:txBody>
          <a:bodyPr tIns="0" rtlCol="0" anchor="ctr" anchorCtr="0"/>
          <a:lstStyle/>
          <a:p>
            <a:pPr algn="ctr" defTabSz="914270">
              <a:defRPr/>
            </a:pPr>
            <a:r>
              <a:rPr lang="en-US" sz="1400" kern="0" dirty="0"/>
              <a:t>Microservice source</a:t>
            </a:r>
          </a:p>
        </p:txBody>
      </p:sp>
      <p:sp>
        <p:nvSpPr>
          <p:cNvPr id="93" name="Rounded Rectangle 163">
            <a:extLst>
              <a:ext uri="{FF2B5EF4-FFF2-40B4-BE49-F238E27FC236}">
                <a16:creationId xmlns:a16="http://schemas.microsoft.com/office/drawing/2014/main" id="{F51FB8FE-A111-AF50-E96C-D6527E5D408D}"/>
              </a:ext>
            </a:extLst>
          </p:cNvPr>
          <p:cNvSpPr/>
          <p:nvPr/>
        </p:nvSpPr>
        <p:spPr>
          <a:xfrm>
            <a:off x="6267709" y="1904811"/>
            <a:ext cx="1603471" cy="606934"/>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400" kern="0" dirty="0"/>
              <a:t>Container Image</a:t>
            </a:r>
          </a:p>
        </p:txBody>
      </p:sp>
      <p:cxnSp>
        <p:nvCxnSpPr>
          <p:cNvPr id="106" name="Straight Arrow Connector 105">
            <a:extLst>
              <a:ext uri="{FF2B5EF4-FFF2-40B4-BE49-F238E27FC236}">
                <a16:creationId xmlns:a16="http://schemas.microsoft.com/office/drawing/2014/main" id="{4F39F79A-EBD7-9E66-C48B-9B7EFAF44377}"/>
              </a:ext>
            </a:extLst>
          </p:cNvPr>
          <p:cNvCxnSpPr>
            <a:cxnSpLocks/>
            <a:stCxn id="64" idx="1"/>
            <a:endCxn id="11" idx="3"/>
          </p:cNvCxnSpPr>
          <p:nvPr/>
        </p:nvCxnSpPr>
        <p:spPr>
          <a:xfrm flipH="1" flipV="1">
            <a:off x="5275186" y="5769814"/>
            <a:ext cx="1176086" cy="232"/>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DFACA3EA-0FB3-116C-BAFB-8B86F356E7BC}"/>
              </a:ext>
            </a:extLst>
          </p:cNvPr>
          <p:cNvCxnSpPr>
            <a:cxnSpLocks/>
            <a:stCxn id="157" idx="3"/>
            <a:endCxn id="5144" idx="1"/>
          </p:cNvCxnSpPr>
          <p:nvPr/>
        </p:nvCxnSpPr>
        <p:spPr>
          <a:xfrm flipV="1">
            <a:off x="6681593" y="3222960"/>
            <a:ext cx="1980802" cy="371528"/>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5" name="Rounded Rectangle 163">
            <a:extLst>
              <a:ext uri="{FF2B5EF4-FFF2-40B4-BE49-F238E27FC236}">
                <a16:creationId xmlns:a16="http://schemas.microsoft.com/office/drawing/2014/main" id="{F55EDCB1-CD1B-21DF-01DE-5A11EAF104FA}"/>
              </a:ext>
            </a:extLst>
          </p:cNvPr>
          <p:cNvSpPr/>
          <p:nvPr/>
        </p:nvSpPr>
        <p:spPr>
          <a:xfrm>
            <a:off x="8662395" y="1232173"/>
            <a:ext cx="2222238" cy="1251681"/>
          </a:xfrm>
          <a:prstGeom prst="roundRect">
            <a:avLst>
              <a:gd name="adj" fmla="val 10571"/>
            </a:avLst>
          </a:prstGeom>
          <a:noFill/>
          <a:ln w="19050" cap="flat" cmpd="sng" algn="ctr">
            <a:solidFill>
              <a:srgbClr val="FFFFFF"/>
            </a:solidFill>
            <a:prstDash val="solid"/>
          </a:ln>
          <a:effectLst/>
        </p:spPr>
        <p:txBody>
          <a:bodyPr tIns="0" rtlCol="0" anchor="t" anchorCtr="0"/>
          <a:lstStyle/>
          <a:p>
            <a:pPr algn="ctr" defTabSz="914270">
              <a:defRPr/>
            </a:pPr>
            <a:r>
              <a:rPr lang="en-US" sz="1500" kern="0" dirty="0"/>
              <a:t>Environment template</a:t>
            </a:r>
          </a:p>
        </p:txBody>
      </p:sp>
      <p:pic>
        <p:nvPicPr>
          <p:cNvPr id="133" name="Picture 14" descr="Helm logo transparent PNG - StickPNG">
            <a:extLst>
              <a:ext uri="{FF2B5EF4-FFF2-40B4-BE49-F238E27FC236}">
                <a16:creationId xmlns:a16="http://schemas.microsoft.com/office/drawing/2014/main" id="{A4E33878-DF22-2187-C750-FCB88C4CCE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1794" y="1827442"/>
            <a:ext cx="451453" cy="451453"/>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pic>
        <p:nvPicPr>
          <p:cNvPr id="134" name="Picture 16" descr="terraform&quot; Icon - Download for free – Iconduck">
            <a:extLst>
              <a:ext uri="{FF2B5EF4-FFF2-40B4-BE49-F238E27FC236}">
                <a16:creationId xmlns:a16="http://schemas.microsoft.com/office/drawing/2014/main" id="{20A9F46D-3724-AC37-9400-06A61967A2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0144" y="1821814"/>
            <a:ext cx="374620" cy="425548"/>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sp>
        <p:nvSpPr>
          <p:cNvPr id="5132" name="TextBox 13">
            <a:extLst>
              <a:ext uri="{FF2B5EF4-FFF2-40B4-BE49-F238E27FC236}">
                <a16:creationId xmlns:a16="http://schemas.microsoft.com/office/drawing/2014/main" id="{7FA1C4C5-25D9-40F5-F1E0-7BC3B82858BC}"/>
              </a:ext>
            </a:extLst>
          </p:cNvPr>
          <p:cNvSpPr txBox="1"/>
          <p:nvPr/>
        </p:nvSpPr>
        <p:spPr>
          <a:xfrm>
            <a:off x="8867114" y="1524951"/>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b="1" dirty="0">
                <a:latin typeface="Amazon Ember Light" panose="020B0403020204020204" pitchFamily="34" charset="0"/>
                <a:ea typeface="Amazon Ember Light" panose="020B0403020204020204" pitchFamily="34" charset="0"/>
                <a:cs typeface="Amazon Ember Light" panose="020B0403020204020204" pitchFamily="34" charset="0"/>
              </a:rPr>
              <a:t>1.0.0</a:t>
            </a:r>
          </a:p>
        </p:txBody>
      </p:sp>
      <p:sp>
        <p:nvSpPr>
          <p:cNvPr id="5144" name="Rounded Rectangle 163">
            <a:extLst>
              <a:ext uri="{FF2B5EF4-FFF2-40B4-BE49-F238E27FC236}">
                <a16:creationId xmlns:a16="http://schemas.microsoft.com/office/drawing/2014/main" id="{C27A7F75-E927-90D5-8671-734D43B029C2}"/>
              </a:ext>
            </a:extLst>
          </p:cNvPr>
          <p:cNvSpPr/>
          <p:nvPr/>
        </p:nvSpPr>
        <p:spPr>
          <a:xfrm>
            <a:off x="8662395" y="2597119"/>
            <a:ext cx="2222238" cy="1251681"/>
          </a:xfrm>
          <a:prstGeom prst="roundRect">
            <a:avLst>
              <a:gd name="adj" fmla="val 10571"/>
            </a:avLst>
          </a:prstGeom>
          <a:noFill/>
          <a:ln w="19050" cap="flat" cmpd="sng" algn="ctr">
            <a:solidFill>
              <a:srgbClr val="FFFFFF"/>
            </a:solidFill>
            <a:prstDash val="solid"/>
          </a:ln>
          <a:effectLst/>
        </p:spPr>
        <p:txBody>
          <a:bodyPr tIns="0" rtlCol="0" anchor="t" anchorCtr="0"/>
          <a:lstStyle/>
          <a:p>
            <a:pPr algn="ctr" defTabSz="914270">
              <a:defRPr/>
            </a:pPr>
            <a:r>
              <a:rPr lang="en-US" sz="1500" kern="0" dirty="0"/>
              <a:t>Release Config</a:t>
            </a:r>
          </a:p>
        </p:txBody>
      </p:sp>
      <p:pic>
        <p:nvPicPr>
          <p:cNvPr id="5145" name="Picture 14" descr="Helm logo transparent PNG - StickPNG">
            <a:extLst>
              <a:ext uri="{FF2B5EF4-FFF2-40B4-BE49-F238E27FC236}">
                <a16:creationId xmlns:a16="http://schemas.microsoft.com/office/drawing/2014/main" id="{DAB26B32-BB9F-7DC6-EF74-D7368231F3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1794" y="3192388"/>
            <a:ext cx="451453" cy="451453"/>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pic>
        <p:nvPicPr>
          <p:cNvPr id="5146" name="Picture 16" descr="terraform&quot; Icon - Download for free – Iconduck">
            <a:extLst>
              <a:ext uri="{FF2B5EF4-FFF2-40B4-BE49-F238E27FC236}">
                <a16:creationId xmlns:a16="http://schemas.microsoft.com/office/drawing/2014/main" id="{D97651F6-2DCD-AD44-6FA4-39D3A04B2E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6279" y="3176496"/>
            <a:ext cx="374620" cy="425548"/>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sp>
        <p:nvSpPr>
          <p:cNvPr id="5147" name="TextBox 13">
            <a:extLst>
              <a:ext uri="{FF2B5EF4-FFF2-40B4-BE49-F238E27FC236}">
                <a16:creationId xmlns:a16="http://schemas.microsoft.com/office/drawing/2014/main" id="{01B826C9-7988-7F1E-DE04-06AFA3416090}"/>
              </a:ext>
            </a:extLst>
          </p:cNvPr>
          <p:cNvSpPr txBox="1"/>
          <p:nvPr/>
        </p:nvSpPr>
        <p:spPr>
          <a:xfrm>
            <a:off x="8867114" y="2889897"/>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b="1" dirty="0">
                <a:latin typeface="Amazon Ember Light" panose="020B0403020204020204" pitchFamily="34" charset="0"/>
                <a:ea typeface="Amazon Ember Light" panose="020B0403020204020204" pitchFamily="34" charset="0"/>
                <a:cs typeface="Amazon Ember Light" panose="020B0403020204020204" pitchFamily="34" charset="0"/>
              </a:rPr>
              <a:t>1.x.x</a:t>
            </a:r>
          </a:p>
        </p:txBody>
      </p:sp>
      <p:cxnSp>
        <p:nvCxnSpPr>
          <p:cNvPr id="5170" name="Straight Arrow Connector 5169">
            <a:extLst>
              <a:ext uri="{FF2B5EF4-FFF2-40B4-BE49-F238E27FC236}">
                <a16:creationId xmlns:a16="http://schemas.microsoft.com/office/drawing/2014/main" id="{B5625711-9D04-FB21-FBA0-19B2331F45B5}"/>
              </a:ext>
            </a:extLst>
          </p:cNvPr>
          <p:cNvCxnSpPr>
            <a:cxnSpLocks/>
            <a:stCxn id="149" idx="3"/>
            <a:endCxn id="92" idx="1"/>
          </p:cNvCxnSpPr>
          <p:nvPr/>
        </p:nvCxnSpPr>
        <p:spPr>
          <a:xfrm>
            <a:off x="1229386" y="1833903"/>
            <a:ext cx="993476" cy="381720"/>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178" name="Straight Arrow Connector 5177">
            <a:extLst>
              <a:ext uri="{FF2B5EF4-FFF2-40B4-BE49-F238E27FC236}">
                <a16:creationId xmlns:a16="http://schemas.microsoft.com/office/drawing/2014/main" id="{CCF2683F-25DA-DB61-9EA7-6910AE083AA1}"/>
              </a:ext>
            </a:extLst>
          </p:cNvPr>
          <p:cNvCxnSpPr>
            <a:cxnSpLocks/>
          </p:cNvCxnSpPr>
          <p:nvPr/>
        </p:nvCxnSpPr>
        <p:spPr>
          <a:xfrm>
            <a:off x="4916198" y="4068717"/>
            <a:ext cx="0" cy="1052225"/>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5184" name="TextBox 13">
            <a:extLst>
              <a:ext uri="{FF2B5EF4-FFF2-40B4-BE49-F238E27FC236}">
                <a16:creationId xmlns:a16="http://schemas.microsoft.com/office/drawing/2014/main" id="{0301E143-EBBF-12EE-41FB-DC71D168B5B3}"/>
              </a:ext>
            </a:extLst>
          </p:cNvPr>
          <p:cNvSpPr txBox="1"/>
          <p:nvPr/>
        </p:nvSpPr>
        <p:spPr>
          <a:xfrm>
            <a:off x="4579236" y="4136684"/>
            <a:ext cx="1673829" cy="4515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Deploy</a:t>
            </a:r>
          </a:p>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 infrastructure</a:t>
            </a:r>
          </a:p>
        </p:txBody>
      </p:sp>
      <p:sp>
        <p:nvSpPr>
          <p:cNvPr id="5185" name="TextBox 13">
            <a:extLst>
              <a:ext uri="{FF2B5EF4-FFF2-40B4-BE49-F238E27FC236}">
                <a16:creationId xmlns:a16="http://schemas.microsoft.com/office/drawing/2014/main" id="{25C0DF57-F19E-F542-F40F-FD2D63167FAB}"/>
              </a:ext>
            </a:extLst>
          </p:cNvPr>
          <p:cNvSpPr txBox="1"/>
          <p:nvPr/>
        </p:nvSpPr>
        <p:spPr>
          <a:xfrm rot="20958247">
            <a:off x="6882180" y="3164966"/>
            <a:ext cx="1235340"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writes</a:t>
            </a:r>
          </a:p>
        </p:txBody>
      </p:sp>
      <p:sp>
        <p:nvSpPr>
          <p:cNvPr id="7" name="Rectangle 6">
            <a:extLst>
              <a:ext uri="{FF2B5EF4-FFF2-40B4-BE49-F238E27FC236}">
                <a16:creationId xmlns:a16="http://schemas.microsoft.com/office/drawing/2014/main" id="{7A5C1125-C378-6E41-2CB7-8EF9CA257EC5}"/>
              </a:ext>
            </a:extLst>
          </p:cNvPr>
          <p:cNvSpPr/>
          <p:nvPr/>
        </p:nvSpPr>
        <p:spPr>
          <a:xfrm>
            <a:off x="232381" y="4684356"/>
            <a:ext cx="5265354" cy="152877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2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AWS Cloud</a:t>
            </a:r>
          </a:p>
        </p:txBody>
      </p:sp>
      <p:pic>
        <p:nvPicPr>
          <p:cNvPr id="8" name="Graphic 7">
            <a:extLst>
              <a:ext uri="{FF2B5EF4-FFF2-40B4-BE49-F238E27FC236}">
                <a16:creationId xmlns:a16="http://schemas.microsoft.com/office/drawing/2014/main" id="{9E2D000A-811F-5B65-7473-26A324410D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0206" y="4692421"/>
            <a:ext cx="275500" cy="275048"/>
          </a:xfrm>
          <a:prstGeom prst="rect">
            <a:avLst/>
          </a:prstGeom>
        </p:spPr>
      </p:pic>
      <p:sp>
        <p:nvSpPr>
          <p:cNvPr id="10" name="TextBox 9">
            <a:extLst>
              <a:ext uri="{FF2B5EF4-FFF2-40B4-BE49-F238E27FC236}">
                <a16:creationId xmlns:a16="http://schemas.microsoft.com/office/drawing/2014/main" id="{9ECB403D-0992-F615-0801-6772187F01E2}"/>
              </a:ext>
            </a:extLst>
          </p:cNvPr>
          <p:cNvSpPr txBox="1"/>
          <p:nvPr/>
        </p:nvSpPr>
        <p:spPr>
          <a:xfrm>
            <a:off x="2124265" y="5628819"/>
            <a:ext cx="1595309" cy="276999"/>
          </a:xfrm>
          <a:prstGeom prst="rect">
            <a:avLst/>
          </a:prstGeom>
          <a:noFill/>
        </p:spPr>
        <p:txBody>
          <a:bodyPr wrap="none" rtlCol="0">
            <a:spAutoFit/>
          </a:bodyPr>
          <a:lstStyle/>
          <a:p>
            <a:pPr algn="l"/>
            <a:r>
              <a:rPr lang="en-BR" sz="1200" dirty="0">
                <a:latin typeface="+mj-lt"/>
                <a:ea typeface="Amazon Ember Light" panose="020B0403020204020204" pitchFamily="34" charset="0"/>
                <a:cs typeface="Amazon Ember Light" panose="020B0403020204020204" pitchFamily="34" charset="0"/>
              </a:rPr>
              <a:t>Amazon EKS Cluster</a:t>
            </a:r>
          </a:p>
        </p:txBody>
      </p:sp>
      <p:sp>
        <p:nvSpPr>
          <p:cNvPr id="11" name="Rectangle 10">
            <a:extLst>
              <a:ext uri="{FF2B5EF4-FFF2-40B4-BE49-F238E27FC236}">
                <a16:creationId xmlns:a16="http://schemas.microsoft.com/office/drawing/2014/main" id="{4229C385-51DF-62E4-E072-8B95BD14EA08}"/>
              </a:ext>
            </a:extLst>
          </p:cNvPr>
          <p:cNvSpPr/>
          <p:nvPr/>
        </p:nvSpPr>
        <p:spPr>
          <a:xfrm>
            <a:off x="588976" y="5608446"/>
            <a:ext cx="4686210" cy="322735"/>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endParaRPr lang="en-US" sz="1000" dirty="0">
              <a:solidFill>
                <a:schemeClr val="tx1"/>
              </a:solidFill>
            </a:endParaRPr>
          </a:p>
        </p:txBody>
      </p:sp>
      <p:pic>
        <p:nvPicPr>
          <p:cNvPr id="12" name="Graphic 11">
            <a:extLst>
              <a:ext uri="{FF2B5EF4-FFF2-40B4-BE49-F238E27FC236}">
                <a16:creationId xmlns:a16="http://schemas.microsoft.com/office/drawing/2014/main" id="{AF3564F6-0DDD-4DC3-0DFA-2C220BEE32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9371" y="5602939"/>
            <a:ext cx="331982" cy="331982"/>
          </a:xfrm>
          <a:prstGeom prst="rect">
            <a:avLst/>
          </a:prstGeom>
        </p:spPr>
      </p:pic>
      <p:sp>
        <p:nvSpPr>
          <p:cNvPr id="13" name="Rectangle 12">
            <a:extLst>
              <a:ext uri="{FF2B5EF4-FFF2-40B4-BE49-F238E27FC236}">
                <a16:creationId xmlns:a16="http://schemas.microsoft.com/office/drawing/2014/main" id="{17A6BFD0-7004-F2CE-9304-375624A7D597}"/>
              </a:ext>
            </a:extLst>
          </p:cNvPr>
          <p:cNvSpPr/>
          <p:nvPr/>
        </p:nvSpPr>
        <p:spPr>
          <a:xfrm>
            <a:off x="588976" y="5132347"/>
            <a:ext cx="4686210" cy="345759"/>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tx1"/>
                </a:solidFill>
              </a:rPr>
              <a:t>Infrastructure resources</a:t>
            </a:r>
          </a:p>
        </p:txBody>
      </p:sp>
      <p:sp>
        <p:nvSpPr>
          <p:cNvPr id="19" name="TextBox 18">
            <a:extLst>
              <a:ext uri="{FF2B5EF4-FFF2-40B4-BE49-F238E27FC236}">
                <a16:creationId xmlns:a16="http://schemas.microsoft.com/office/drawing/2014/main" id="{64621053-B531-679E-3C4E-568FFC671EDB}"/>
              </a:ext>
            </a:extLst>
          </p:cNvPr>
          <p:cNvSpPr txBox="1"/>
          <p:nvPr/>
        </p:nvSpPr>
        <p:spPr>
          <a:xfrm>
            <a:off x="439521" y="3171019"/>
            <a:ext cx="2034827" cy="990336"/>
          </a:xfrm>
          <a:prstGeom prst="rect">
            <a:avLst/>
          </a:prstGeom>
          <a:noFill/>
        </p:spPr>
        <p:txBody>
          <a:bodyPr wrap="square" rtlCol="0">
            <a:spAutoFit/>
          </a:bodyPr>
          <a:lstStyle/>
          <a:p>
            <a:pPr algn="l"/>
            <a:r>
              <a:rPr lang="en-GB" sz="1167" dirty="0" err="1">
                <a:latin typeface="Courier New" panose="02070309020205020404" pitchFamily="49" charset="0"/>
                <a:ea typeface="Amazon Ember Light" panose="020B0403020204020204" pitchFamily="34" charset="0"/>
                <a:cs typeface="Courier New" panose="02070309020205020404" pitchFamily="49" charset="0"/>
              </a:rPr>
              <a:t>deployment_config</a:t>
            </a:r>
            <a:r>
              <a:rPr lang="en-GB" sz="1167" dirty="0">
                <a:latin typeface="Courier New" panose="02070309020205020404" pitchFamily="49" charset="0"/>
                <a:ea typeface="Amazon Ember Light" panose="020B0403020204020204" pitchFamily="34" charset="0"/>
                <a:cs typeface="Courier New" panose="02070309020205020404" pitchFamily="49" charset="0"/>
              </a:rPr>
              <a:t>: {</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   “model”: “Silo”,</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   “</a:t>
            </a:r>
            <a:r>
              <a:rPr lang="en-GB" sz="1167" dirty="0" err="1">
                <a:latin typeface="Courier New" panose="02070309020205020404" pitchFamily="49" charset="0"/>
                <a:ea typeface="Amazon Ember Light" panose="020B0403020204020204" pitchFamily="34" charset="0"/>
                <a:cs typeface="Courier New" panose="02070309020205020404" pitchFamily="49" charset="0"/>
              </a:rPr>
              <a:t>tenantID</a:t>
            </a:r>
            <a:r>
              <a:rPr lang="en-GB" sz="1167" dirty="0">
                <a:latin typeface="Courier New" panose="02070309020205020404" pitchFamily="49" charset="0"/>
                <a:ea typeface="Amazon Ember Light" panose="020B0403020204020204" pitchFamily="34" charset="0"/>
                <a:cs typeface="Courier New" panose="02070309020205020404" pitchFamily="49" charset="0"/>
              </a:rPr>
              <a:t>”: “1”,</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   “config”: {}</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24" name="Rounded Rectangle 163">
            <a:extLst>
              <a:ext uri="{FF2B5EF4-FFF2-40B4-BE49-F238E27FC236}">
                <a16:creationId xmlns:a16="http://schemas.microsoft.com/office/drawing/2014/main" id="{7DF5774E-2E21-BA55-8393-6D8D761BCDB5}"/>
              </a:ext>
            </a:extLst>
          </p:cNvPr>
          <p:cNvSpPr/>
          <p:nvPr/>
        </p:nvSpPr>
        <p:spPr>
          <a:xfrm>
            <a:off x="4303584" y="1183796"/>
            <a:ext cx="1569683" cy="609652"/>
          </a:xfrm>
          <a:prstGeom prst="roundRect">
            <a:avLst>
              <a:gd name="adj" fmla="val 11832"/>
            </a:avLst>
          </a:prstGeom>
          <a:solidFill>
            <a:srgbClr val="92D050"/>
          </a:solidFill>
          <a:ln w="19050" cap="flat" cmpd="sng" algn="ctr">
            <a:solidFill>
              <a:srgbClr val="FFFFFF"/>
            </a:solidFill>
            <a:prstDash val="solid"/>
          </a:ln>
          <a:effectLst/>
        </p:spPr>
        <p:txBody>
          <a:bodyPr tIns="0" rtlCol="0" anchor="ctr" anchorCtr="0"/>
          <a:lstStyle/>
          <a:p>
            <a:pPr algn="ctr" defTabSz="914270">
              <a:defRPr/>
            </a:pPr>
            <a:r>
              <a:rPr lang="en-US" sz="1400" kern="0" dirty="0"/>
              <a:t>Continuous Integration (CI)</a:t>
            </a:r>
          </a:p>
        </p:txBody>
      </p:sp>
      <p:sp>
        <p:nvSpPr>
          <p:cNvPr id="25" name="Rounded Rectangle 163">
            <a:extLst>
              <a:ext uri="{FF2B5EF4-FFF2-40B4-BE49-F238E27FC236}">
                <a16:creationId xmlns:a16="http://schemas.microsoft.com/office/drawing/2014/main" id="{1CFF2291-4D4B-80A7-915B-07667CBAABF7}"/>
              </a:ext>
            </a:extLst>
          </p:cNvPr>
          <p:cNvSpPr/>
          <p:nvPr/>
        </p:nvSpPr>
        <p:spPr>
          <a:xfrm>
            <a:off x="2218850" y="1182398"/>
            <a:ext cx="1571618" cy="609652"/>
          </a:xfrm>
          <a:prstGeom prst="roundRect">
            <a:avLst>
              <a:gd name="adj" fmla="val 10571"/>
            </a:avLst>
          </a:prstGeom>
          <a:solidFill>
            <a:srgbClr val="92D050"/>
          </a:solidFill>
          <a:ln w="19050" cap="flat" cmpd="sng" algn="ctr">
            <a:solidFill>
              <a:srgbClr val="FFFFFF"/>
            </a:solidFill>
            <a:prstDash val="solid"/>
          </a:ln>
          <a:effectLst/>
        </p:spPr>
        <p:txBody>
          <a:bodyPr tIns="0" rtlCol="0" anchor="ctr" anchorCtr="0"/>
          <a:lstStyle/>
          <a:p>
            <a:pPr algn="ctr" defTabSz="914270">
              <a:defRPr/>
            </a:pPr>
            <a:r>
              <a:rPr lang="en-US" sz="1400" kern="0" dirty="0"/>
              <a:t>Microservice  source (v2)</a:t>
            </a:r>
          </a:p>
        </p:txBody>
      </p:sp>
      <p:sp>
        <p:nvSpPr>
          <p:cNvPr id="27" name="Rounded Rectangle 163">
            <a:extLst>
              <a:ext uri="{FF2B5EF4-FFF2-40B4-BE49-F238E27FC236}">
                <a16:creationId xmlns:a16="http://schemas.microsoft.com/office/drawing/2014/main" id="{6B509B23-A2EF-9D1C-A4A5-CA1B447E4862}"/>
              </a:ext>
            </a:extLst>
          </p:cNvPr>
          <p:cNvSpPr/>
          <p:nvPr/>
        </p:nvSpPr>
        <p:spPr>
          <a:xfrm>
            <a:off x="6263697" y="1176412"/>
            <a:ext cx="1603471" cy="606934"/>
          </a:xfrm>
          <a:prstGeom prst="roundRect">
            <a:avLst>
              <a:gd name="adj" fmla="val 11832"/>
            </a:avLst>
          </a:prstGeom>
          <a:solidFill>
            <a:srgbClr val="92D050"/>
          </a:solidFill>
          <a:ln w="19050" cap="flat" cmpd="sng" algn="ctr">
            <a:solidFill>
              <a:srgbClr val="FFFFFF"/>
            </a:solidFill>
            <a:prstDash val="solid"/>
          </a:ln>
          <a:effectLst/>
        </p:spPr>
        <p:txBody>
          <a:bodyPr tIns="0" rtlCol="0" anchor="ctr" anchorCtr="0"/>
          <a:lstStyle/>
          <a:p>
            <a:pPr algn="ctr" defTabSz="914270">
              <a:defRPr/>
            </a:pPr>
            <a:r>
              <a:rPr lang="en-US" sz="1400" kern="0" dirty="0"/>
              <a:t>Container Image</a:t>
            </a:r>
          </a:p>
        </p:txBody>
      </p:sp>
      <p:sp>
        <p:nvSpPr>
          <p:cNvPr id="30" name="TextBox 13">
            <a:extLst>
              <a:ext uri="{FF2B5EF4-FFF2-40B4-BE49-F238E27FC236}">
                <a16:creationId xmlns:a16="http://schemas.microsoft.com/office/drawing/2014/main" id="{AC15FFC7-8177-EA2C-6B99-C31D1CC531FF}"/>
              </a:ext>
            </a:extLst>
          </p:cNvPr>
          <p:cNvSpPr txBox="1"/>
          <p:nvPr/>
        </p:nvSpPr>
        <p:spPr>
          <a:xfrm>
            <a:off x="8866851" y="1531376"/>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b="1" dirty="0">
                <a:latin typeface="Amazon Ember Light" panose="020B0403020204020204" pitchFamily="34" charset="0"/>
                <a:ea typeface="Amazon Ember Light" panose="020B0403020204020204" pitchFamily="34" charset="0"/>
                <a:cs typeface="Amazon Ember Light" panose="020B0403020204020204" pitchFamily="34" charset="0"/>
              </a:rPr>
              <a:t>1.1.0</a:t>
            </a:r>
          </a:p>
        </p:txBody>
      </p:sp>
      <p:sp>
        <p:nvSpPr>
          <p:cNvPr id="36" name="Rounded Rectangle 35">
            <a:extLst>
              <a:ext uri="{FF2B5EF4-FFF2-40B4-BE49-F238E27FC236}">
                <a16:creationId xmlns:a16="http://schemas.microsoft.com/office/drawing/2014/main" id="{4F6FD4C7-F289-5DAB-3B39-0E7AF590120E}"/>
              </a:ext>
            </a:extLst>
          </p:cNvPr>
          <p:cNvSpPr/>
          <p:nvPr/>
        </p:nvSpPr>
        <p:spPr>
          <a:xfrm>
            <a:off x="8938048" y="2854205"/>
            <a:ext cx="795973" cy="322594"/>
          </a:xfrm>
          <a:prstGeom prst="roundRect">
            <a:avLst/>
          </a:prstGeom>
          <a:solidFill>
            <a:srgbClr val="9FFCEA">
              <a:alpha val="29755"/>
            </a:srgbClr>
          </a:solidFill>
          <a:ln>
            <a:noFill/>
          </a:ln>
          <a:effectLst>
            <a:glow>
              <a:schemeClr val="accent1">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BR" dirty="0" err="1">
              <a:solidFill>
                <a:schemeClr val="tx1"/>
              </a:solidFill>
            </a:endParaRPr>
          </a:p>
        </p:txBody>
      </p:sp>
      <p:sp>
        <p:nvSpPr>
          <p:cNvPr id="18" name="Rounded Rectangle 163">
            <a:extLst>
              <a:ext uri="{FF2B5EF4-FFF2-40B4-BE49-F238E27FC236}">
                <a16:creationId xmlns:a16="http://schemas.microsoft.com/office/drawing/2014/main" id="{D84AD9CF-09DB-C0AC-C942-ED97C6144B70}"/>
              </a:ext>
            </a:extLst>
          </p:cNvPr>
          <p:cNvSpPr/>
          <p:nvPr/>
        </p:nvSpPr>
        <p:spPr>
          <a:xfrm>
            <a:off x="8662396" y="3967210"/>
            <a:ext cx="2222238" cy="1251681"/>
          </a:xfrm>
          <a:prstGeom prst="roundRect">
            <a:avLst>
              <a:gd name="adj" fmla="val 10571"/>
            </a:avLst>
          </a:prstGeom>
          <a:noFill/>
          <a:ln w="19050" cap="flat" cmpd="sng" algn="ctr">
            <a:solidFill>
              <a:srgbClr val="FFFFFF"/>
            </a:solidFill>
            <a:prstDash val="solid"/>
          </a:ln>
          <a:effectLst/>
        </p:spPr>
        <p:txBody>
          <a:bodyPr tIns="0" rtlCol="0" anchor="t" anchorCtr="0"/>
          <a:lstStyle/>
          <a:p>
            <a:pPr algn="ctr" defTabSz="914270">
              <a:defRPr/>
            </a:pPr>
            <a:r>
              <a:rPr lang="en-US" sz="1500" kern="0" dirty="0"/>
              <a:t>Release Config</a:t>
            </a:r>
          </a:p>
        </p:txBody>
      </p:sp>
      <p:pic>
        <p:nvPicPr>
          <p:cNvPr id="20" name="Picture 14" descr="Helm logo transparent PNG - StickPNG">
            <a:extLst>
              <a:ext uri="{FF2B5EF4-FFF2-40B4-BE49-F238E27FC236}">
                <a16:creationId xmlns:a16="http://schemas.microsoft.com/office/drawing/2014/main" id="{D364E649-C424-1A18-ED67-B4B31AB9C2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1795" y="4562479"/>
            <a:ext cx="451453" cy="451453"/>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sp>
        <p:nvSpPr>
          <p:cNvPr id="22" name="TextBox 13">
            <a:extLst>
              <a:ext uri="{FF2B5EF4-FFF2-40B4-BE49-F238E27FC236}">
                <a16:creationId xmlns:a16="http://schemas.microsoft.com/office/drawing/2014/main" id="{4C825AE5-F66D-78C9-168D-BD36EE2547E7}"/>
              </a:ext>
            </a:extLst>
          </p:cNvPr>
          <p:cNvSpPr txBox="1"/>
          <p:nvPr/>
        </p:nvSpPr>
        <p:spPr>
          <a:xfrm>
            <a:off x="8867115" y="4259988"/>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b="1" dirty="0">
                <a:latin typeface="Amazon Ember Light" panose="020B0403020204020204" pitchFamily="34" charset="0"/>
                <a:ea typeface="Amazon Ember Light" panose="020B0403020204020204" pitchFamily="34" charset="0"/>
                <a:cs typeface="Amazon Ember Light" panose="020B0403020204020204" pitchFamily="34" charset="0"/>
              </a:rPr>
              <a:t>1.x.x</a:t>
            </a:r>
          </a:p>
        </p:txBody>
      </p:sp>
      <p:sp>
        <p:nvSpPr>
          <p:cNvPr id="23" name="Rounded Rectangle 22">
            <a:extLst>
              <a:ext uri="{FF2B5EF4-FFF2-40B4-BE49-F238E27FC236}">
                <a16:creationId xmlns:a16="http://schemas.microsoft.com/office/drawing/2014/main" id="{B39E7334-ED0C-1733-C270-0B49802E68AF}"/>
              </a:ext>
            </a:extLst>
          </p:cNvPr>
          <p:cNvSpPr/>
          <p:nvPr/>
        </p:nvSpPr>
        <p:spPr>
          <a:xfrm>
            <a:off x="8960249" y="4223993"/>
            <a:ext cx="795973" cy="322594"/>
          </a:xfrm>
          <a:prstGeom prst="roundRect">
            <a:avLst/>
          </a:prstGeom>
          <a:solidFill>
            <a:srgbClr val="9FFCEA">
              <a:alpha val="29755"/>
            </a:srgbClr>
          </a:solidFill>
          <a:ln>
            <a:noFill/>
          </a:ln>
          <a:effectLst>
            <a:glow>
              <a:schemeClr val="accent1">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BR" dirty="0" err="1">
              <a:solidFill>
                <a:schemeClr val="tx1"/>
              </a:solidFill>
            </a:endParaRPr>
          </a:p>
        </p:txBody>
      </p:sp>
      <p:cxnSp>
        <p:nvCxnSpPr>
          <p:cNvPr id="39" name="Straight Arrow Connector 38">
            <a:extLst>
              <a:ext uri="{FF2B5EF4-FFF2-40B4-BE49-F238E27FC236}">
                <a16:creationId xmlns:a16="http://schemas.microsoft.com/office/drawing/2014/main" id="{80D70473-2FF3-35A7-FFFF-7A6B0680D2FE}"/>
              </a:ext>
            </a:extLst>
          </p:cNvPr>
          <p:cNvCxnSpPr>
            <a:cxnSpLocks/>
            <a:stCxn id="157" idx="3"/>
            <a:endCxn id="18" idx="1"/>
          </p:cNvCxnSpPr>
          <p:nvPr/>
        </p:nvCxnSpPr>
        <p:spPr>
          <a:xfrm>
            <a:off x="6681593" y="3594488"/>
            <a:ext cx="1980803" cy="998563"/>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42" name="TextBox 13">
            <a:extLst>
              <a:ext uri="{FF2B5EF4-FFF2-40B4-BE49-F238E27FC236}">
                <a16:creationId xmlns:a16="http://schemas.microsoft.com/office/drawing/2014/main" id="{AE144CEB-612A-EFFD-318E-4E27798B891F}"/>
              </a:ext>
            </a:extLst>
          </p:cNvPr>
          <p:cNvSpPr txBox="1"/>
          <p:nvPr/>
        </p:nvSpPr>
        <p:spPr>
          <a:xfrm rot="1546382">
            <a:off x="7175041" y="3844794"/>
            <a:ext cx="1235340"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writes</a:t>
            </a:r>
          </a:p>
        </p:txBody>
      </p:sp>
      <p:sp>
        <p:nvSpPr>
          <p:cNvPr id="46" name="TextBox 45">
            <a:extLst>
              <a:ext uri="{FF2B5EF4-FFF2-40B4-BE49-F238E27FC236}">
                <a16:creationId xmlns:a16="http://schemas.microsoft.com/office/drawing/2014/main" id="{3F251B02-79A1-A1CB-595D-5393E37CEAC3}"/>
              </a:ext>
            </a:extLst>
          </p:cNvPr>
          <p:cNvSpPr txBox="1"/>
          <p:nvPr/>
        </p:nvSpPr>
        <p:spPr>
          <a:xfrm>
            <a:off x="442118" y="3179084"/>
            <a:ext cx="1988007" cy="990336"/>
          </a:xfrm>
          <a:prstGeom prst="rect">
            <a:avLst/>
          </a:prstGeom>
          <a:noFill/>
        </p:spPr>
        <p:txBody>
          <a:bodyPr wrap="square" rtlCol="0">
            <a:spAutoFit/>
          </a:bodyPr>
          <a:lstStyle/>
          <a:p>
            <a:pPr algn="l"/>
            <a:r>
              <a:rPr lang="en-GB" sz="1167" dirty="0" err="1">
                <a:latin typeface="Courier New" panose="02070309020205020404" pitchFamily="49" charset="0"/>
                <a:ea typeface="Amazon Ember Light" panose="020B0403020204020204" pitchFamily="34" charset="0"/>
                <a:cs typeface="Courier New" panose="02070309020205020404" pitchFamily="49" charset="0"/>
              </a:rPr>
              <a:t>deployment_config</a:t>
            </a:r>
            <a:r>
              <a:rPr lang="en-GB" sz="1167" dirty="0">
                <a:latin typeface="Courier New" panose="02070309020205020404" pitchFamily="49" charset="0"/>
                <a:ea typeface="Amazon Ember Light" panose="020B0403020204020204" pitchFamily="34" charset="0"/>
                <a:cs typeface="Courier New" panose="02070309020205020404" pitchFamily="49" charset="0"/>
              </a:rPr>
              <a:t>: {</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   “model”: “Pool”      </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   “</a:t>
            </a:r>
            <a:r>
              <a:rPr lang="en-GB" sz="1167" dirty="0" err="1">
                <a:latin typeface="Courier New" panose="02070309020205020404" pitchFamily="49" charset="0"/>
                <a:ea typeface="Amazon Ember Light" panose="020B0403020204020204" pitchFamily="34" charset="0"/>
                <a:cs typeface="Courier New" panose="02070309020205020404" pitchFamily="49" charset="0"/>
              </a:rPr>
              <a:t>tenantID</a:t>
            </a:r>
            <a:r>
              <a:rPr lang="en-GB" sz="1167" dirty="0">
                <a:latin typeface="Courier New" panose="02070309020205020404" pitchFamily="49" charset="0"/>
                <a:ea typeface="Amazon Ember Light" panose="020B0403020204020204" pitchFamily="34" charset="0"/>
                <a:cs typeface="Courier New" panose="02070309020205020404" pitchFamily="49" charset="0"/>
              </a:rPr>
              <a:t>”: “2”,</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   “config”: {}</a:t>
            </a:r>
          </a:p>
          <a:p>
            <a:pPr algn="l"/>
            <a:r>
              <a:rPr lang="en-GB" sz="1167" dirty="0">
                <a:latin typeface="Courier New" panose="02070309020205020404" pitchFamily="49" charset="0"/>
                <a:ea typeface="Amazon Ember Light" panose="020B0403020204020204" pitchFamily="34" charset="0"/>
                <a:cs typeface="Courier New" panose="02070309020205020404" pitchFamily="49" charset="0"/>
              </a:rPr>
              <a:t>}</a:t>
            </a:r>
          </a:p>
        </p:txBody>
      </p:sp>
      <p:cxnSp>
        <p:nvCxnSpPr>
          <p:cNvPr id="48" name="Elbow Connector 47">
            <a:extLst>
              <a:ext uri="{FF2B5EF4-FFF2-40B4-BE49-F238E27FC236}">
                <a16:creationId xmlns:a16="http://schemas.microsoft.com/office/drawing/2014/main" id="{801F10A5-BD05-E4A0-EF0E-A7C70FB7CF49}"/>
              </a:ext>
            </a:extLst>
          </p:cNvPr>
          <p:cNvCxnSpPr>
            <a:cxnSpLocks/>
            <a:endCxn id="33" idx="2"/>
          </p:cNvCxnSpPr>
          <p:nvPr/>
        </p:nvCxnSpPr>
        <p:spPr>
          <a:xfrm flipV="1">
            <a:off x="8176424" y="5478106"/>
            <a:ext cx="1597091" cy="366792"/>
          </a:xfrm>
          <a:prstGeom prst="bentConnector2">
            <a:avLst/>
          </a:prstGeom>
          <a:ln w="19050" cap="rnd">
            <a:solidFill>
              <a:schemeClr val="tx1"/>
            </a:solidFill>
            <a:prstDash val="dash"/>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8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1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9"/>
                                        </p:tgtEl>
                                        <p:attrNameLst>
                                          <p:attrName>style.visibility</p:attrName>
                                        </p:attrNameLst>
                                      </p:cBhvr>
                                      <p:to>
                                        <p:strVal val="hidden"/>
                                      </p:to>
                                    </p:set>
                                  </p:childTnLst>
                                </p:cTn>
                              </p:par>
                              <p:par>
                                <p:cTn id="67" presetID="9"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dissolve">
                                      <p:cBhvr>
                                        <p:cTn id="69" dur="500"/>
                                        <p:tgtEl>
                                          <p:spTgt spid="46"/>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20"/>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0" nodeType="clickEffect">
                                  <p:stCondLst>
                                    <p:cond delay="0"/>
                                  </p:stCondLst>
                                  <p:childTnLst>
                                    <p:set>
                                      <p:cBhvr>
                                        <p:cTn id="91" dur="1" fill="hold">
                                          <p:stCondLst>
                                            <p:cond delay="0"/>
                                          </p:stCondLst>
                                        </p:cTn>
                                        <p:tgtEl>
                                          <p:spTgt spid="5132"/>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30"/>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6"/>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animBg="1"/>
      <p:bldP spid="164" grpId="0" animBg="1"/>
      <p:bldP spid="177" grpId="0"/>
      <p:bldP spid="33" grpId="0" animBg="1"/>
      <p:bldP spid="67" grpId="0"/>
      <p:bldP spid="35" grpId="0" animBg="1"/>
      <p:bldP spid="5132" grpId="0"/>
      <p:bldP spid="5132" grpId="1"/>
      <p:bldP spid="5144" grpId="0" animBg="1"/>
      <p:bldP spid="5147" grpId="0"/>
      <p:bldP spid="5184" grpId="0"/>
      <p:bldP spid="5185" grpId="0"/>
      <p:bldP spid="19" grpId="0"/>
      <p:bldP spid="19" grpId="1"/>
      <p:bldP spid="24" grpId="0" animBg="1"/>
      <p:bldP spid="25" grpId="0" animBg="1"/>
      <p:bldP spid="27" grpId="0" animBg="1"/>
      <p:bldP spid="30" grpId="0"/>
      <p:bldP spid="36" grpId="0" animBg="1"/>
      <p:bldP spid="18" grpId="0" animBg="1"/>
      <p:bldP spid="22" grpId="0"/>
      <p:bldP spid="23" grpId="0" animBg="1"/>
      <p:bldP spid="42"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381000" y="304800"/>
            <a:ext cx="11430000" cy="535531"/>
          </a:xfrm>
        </p:spPr>
        <p:txBody>
          <a:bodyPr/>
          <a:lstStyle/>
          <a:p>
            <a:r>
              <a:rPr lang="en-US" dirty="0"/>
              <a:t>Tenant environment template</a:t>
            </a:r>
          </a:p>
        </p:txBody>
      </p:sp>
      <p:sp>
        <p:nvSpPr>
          <p:cNvPr id="4" name="Rounded Rectangle 163">
            <a:extLst>
              <a:ext uri="{FF2B5EF4-FFF2-40B4-BE49-F238E27FC236}">
                <a16:creationId xmlns:a16="http://schemas.microsoft.com/office/drawing/2014/main" id="{B17FDC0B-1370-D846-988D-932E2C659C0C}"/>
              </a:ext>
            </a:extLst>
          </p:cNvPr>
          <p:cNvSpPr/>
          <p:nvPr/>
        </p:nvSpPr>
        <p:spPr>
          <a:xfrm>
            <a:off x="3935897" y="4722025"/>
            <a:ext cx="2790994" cy="929640"/>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667" kern="0" dirty="0"/>
              <a:t>Infrastructure </a:t>
            </a:r>
          </a:p>
          <a:p>
            <a:pPr algn="ctr" defTabSz="914270">
              <a:defRPr/>
            </a:pPr>
            <a:r>
              <a:rPr lang="en-US" sz="1667" kern="0" dirty="0"/>
              <a:t>Package </a:t>
            </a:r>
          </a:p>
        </p:txBody>
      </p:sp>
      <p:sp>
        <p:nvSpPr>
          <p:cNvPr id="5" name="Rounded Rectangle 163">
            <a:extLst>
              <a:ext uri="{FF2B5EF4-FFF2-40B4-BE49-F238E27FC236}">
                <a16:creationId xmlns:a16="http://schemas.microsoft.com/office/drawing/2014/main" id="{B21099E9-B226-108A-0B32-47CDB67BCC03}"/>
              </a:ext>
            </a:extLst>
          </p:cNvPr>
          <p:cNvSpPr/>
          <p:nvPr/>
        </p:nvSpPr>
        <p:spPr>
          <a:xfrm>
            <a:off x="3935897" y="2283035"/>
            <a:ext cx="2790993" cy="929640"/>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667" kern="0" dirty="0"/>
              <a:t>Application</a:t>
            </a:r>
          </a:p>
          <a:p>
            <a:pPr algn="ctr" defTabSz="914270">
              <a:defRPr/>
            </a:pPr>
            <a:r>
              <a:rPr lang="en-US" sz="1667" kern="0" dirty="0"/>
              <a:t>Package  </a:t>
            </a:r>
          </a:p>
        </p:txBody>
      </p:sp>
      <p:sp>
        <p:nvSpPr>
          <p:cNvPr id="7" name="Rounded Rectangle 163">
            <a:extLst>
              <a:ext uri="{FF2B5EF4-FFF2-40B4-BE49-F238E27FC236}">
                <a16:creationId xmlns:a16="http://schemas.microsoft.com/office/drawing/2014/main" id="{BF64ECCA-8DFE-28A9-F1B5-DDAB1E1064A5}"/>
              </a:ext>
            </a:extLst>
          </p:cNvPr>
          <p:cNvSpPr/>
          <p:nvPr/>
        </p:nvSpPr>
        <p:spPr>
          <a:xfrm>
            <a:off x="3768340" y="1303106"/>
            <a:ext cx="3112097" cy="4779514"/>
          </a:xfrm>
          <a:prstGeom prst="roundRect">
            <a:avLst>
              <a:gd name="adj" fmla="val 3545"/>
            </a:avLst>
          </a:prstGeom>
          <a:noFill/>
          <a:ln w="19050" cap="flat" cmpd="sng" algn="ctr">
            <a:solidFill>
              <a:srgbClr val="FFFFFF"/>
            </a:solidFill>
            <a:prstDash val="solid"/>
          </a:ln>
          <a:effectLst/>
        </p:spPr>
        <p:txBody>
          <a:bodyPr tIns="0" rtlCol="0" anchor="t" anchorCtr="0"/>
          <a:lstStyle/>
          <a:p>
            <a:pPr algn="ctr" defTabSz="914270">
              <a:defRPr/>
            </a:pPr>
            <a:endParaRPr lang="en-US" sz="800" kern="0" dirty="0"/>
          </a:p>
          <a:p>
            <a:pPr algn="ctr" defTabSz="914270">
              <a:defRPr/>
            </a:pPr>
            <a:r>
              <a:rPr lang="en-US" sz="1667" kern="0" dirty="0"/>
              <a:t>Baseline app</a:t>
            </a:r>
          </a:p>
          <a:p>
            <a:pPr algn="ctr" defTabSz="914270">
              <a:defRPr/>
            </a:pPr>
            <a:r>
              <a:rPr lang="en-US" sz="1667" kern="0" dirty="0"/>
              <a:t>template</a:t>
            </a:r>
          </a:p>
        </p:txBody>
      </p:sp>
      <p:sp>
        <p:nvSpPr>
          <p:cNvPr id="8" name="Rounded Rectangle 163">
            <a:extLst>
              <a:ext uri="{FF2B5EF4-FFF2-40B4-BE49-F238E27FC236}">
                <a16:creationId xmlns:a16="http://schemas.microsoft.com/office/drawing/2014/main" id="{EEF5B7D2-38C1-F3F0-6511-9327A611F378}"/>
              </a:ext>
            </a:extLst>
          </p:cNvPr>
          <p:cNvSpPr/>
          <p:nvPr/>
        </p:nvSpPr>
        <p:spPr>
          <a:xfrm>
            <a:off x="861527" y="3228043"/>
            <a:ext cx="2006755" cy="929640"/>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667" kern="0" dirty="0"/>
              <a:t>Continuous Integration (CI)</a:t>
            </a:r>
          </a:p>
        </p:txBody>
      </p:sp>
      <p:cxnSp>
        <p:nvCxnSpPr>
          <p:cNvPr id="9" name="Straight Arrow Connector 8">
            <a:extLst>
              <a:ext uri="{FF2B5EF4-FFF2-40B4-BE49-F238E27FC236}">
                <a16:creationId xmlns:a16="http://schemas.microsoft.com/office/drawing/2014/main" id="{FB023DA5-72BC-6165-7856-0875FA48517A}"/>
              </a:ext>
            </a:extLst>
          </p:cNvPr>
          <p:cNvCxnSpPr>
            <a:cxnSpLocks/>
            <a:stCxn id="8" idx="3"/>
            <a:endCxn id="7" idx="1"/>
          </p:cNvCxnSpPr>
          <p:nvPr/>
        </p:nvCxnSpPr>
        <p:spPr>
          <a:xfrm>
            <a:off x="2868282" y="3692863"/>
            <a:ext cx="900058" cy="0"/>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 name="TextBox 13">
            <a:extLst>
              <a:ext uri="{FF2B5EF4-FFF2-40B4-BE49-F238E27FC236}">
                <a16:creationId xmlns:a16="http://schemas.microsoft.com/office/drawing/2014/main" id="{F80DE1C0-3445-88FA-5255-59C8260EBF24}"/>
              </a:ext>
            </a:extLst>
          </p:cNvPr>
          <p:cNvSpPr txBox="1"/>
          <p:nvPr/>
        </p:nvSpPr>
        <p:spPr>
          <a:xfrm>
            <a:off x="2868282" y="3446546"/>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updates</a:t>
            </a:r>
          </a:p>
        </p:txBody>
      </p:sp>
      <p:pic>
        <p:nvPicPr>
          <p:cNvPr id="14" name="Picture 13">
            <a:extLst>
              <a:ext uri="{FF2B5EF4-FFF2-40B4-BE49-F238E27FC236}">
                <a16:creationId xmlns:a16="http://schemas.microsoft.com/office/drawing/2014/main" id="{B8D57D72-85F1-D067-E24D-95EF9AFCF9F6}"/>
              </a:ext>
            </a:extLst>
          </p:cNvPr>
          <p:cNvPicPr>
            <a:picLocks noChangeAspect="1"/>
          </p:cNvPicPr>
          <p:nvPr/>
        </p:nvPicPr>
        <p:blipFill>
          <a:blip r:embed="rId3">
            <a:alphaModFix amt="85000"/>
          </a:blip>
          <a:stretch>
            <a:fillRect/>
          </a:stretch>
        </p:blipFill>
        <p:spPr>
          <a:xfrm>
            <a:off x="7974106" y="4199333"/>
            <a:ext cx="3002571" cy="1975024"/>
          </a:xfrm>
          <a:prstGeom prst="rect">
            <a:avLst/>
          </a:prstGeom>
          <a:effectLst>
            <a:softEdge rad="63500"/>
          </a:effectLst>
        </p:spPr>
      </p:pic>
      <p:pic>
        <p:nvPicPr>
          <p:cNvPr id="15" name="Picture 14">
            <a:extLst>
              <a:ext uri="{FF2B5EF4-FFF2-40B4-BE49-F238E27FC236}">
                <a16:creationId xmlns:a16="http://schemas.microsoft.com/office/drawing/2014/main" id="{2A764456-336A-11D5-DB5F-723FB5F683FA}"/>
              </a:ext>
            </a:extLst>
          </p:cNvPr>
          <p:cNvPicPr>
            <a:picLocks noChangeAspect="1"/>
          </p:cNvPicPr>
          <p:nvPr/>
        </p:nvPicPr>
        <p:blipFill>
          <a:blip r:embed="rId4">
            <a:alphaModFix amt="85000"/>
          </a:blip>
          <a:stretch>
            <a:fillRect/>
          </a:stretch>
        </p:blipFill>
        <p:spPr>
          <a:xfrm>
            <a:off x="7924558" y="1303106"/>
            <a:ext cx="3052119" cy="2658735"/>
          </a:xfrm>
          <a:prstGeom prst="rect">
            <a:avLst/>
          </a:prstGeom>
          <a:effectLst>
            <a:glow>
              <a:schemeClr val="tx1"/>
            </a:glow>
            <a:softEdge rad="63500"/>
          </a:effectLst>
        </p:spPr>
      </p:pic>
      <p:sp>
        <p:nvSpPr>
          <p:cNvPr id="16" name="Arrow: Right 42">
            <a:extLst>
              <a:ext uri="{FF2B5EF4-FFF2-40B4-BE49-F238E27FC236}">
                <a16:creationId xmlns:a16="http://schemas.microsoft.com/office/drawing/2014/main" id="{002E8960-F145-05B1-12CC-66CF81DE571E}"/>
              </a:ext>
            </a:extLst>
          </p:cNvPr>
          <p:cNvSpPr/>
          <p:nvPr/>
        </p:nvSpPr>
        <p:spPr>
          <a:xfrm>
            <a:off x="7042967" y="2569839"/>
            <a:ext cx="768608" cy="356033"/>
          </a:xfrm>
          <a:prstGeom prst="rightArrow">
            <a:avLst/>
          </a:prstGeom>
          <a:ln>
            <a:solidFill>
              <a:schemeClr val="tx1"/>
            </a:solidFill>
            <a:tailEnd type="triangle" w="med" len="med"/>
          </a:ln>
        </p:spPr>
        <p:style>
          <a:lnRef idx="2">
            <a:schemeClr val="dk1"/>
          </a:lnRef>
          <a:fillRef idx="1">
            <a:schemeClr val="lt1"/>
          </a:fillRef>
          <a:effectRef idx="0">
            <a:schemeClr val="dk1"/>
          </a:effectRef>
          <a:fontRef idx="minor">
            <a:schemeClr val="dk1"/>
          </a:fontRef>
        </p:style>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17" name="Arrow: Right 43">
            <a:extLst>
              <a:ext uri="{FF2B5EF4-FFF2-40B4-BE49-F238E27FC236}">
                <a16:creationId xmlns:a16="http://schemas.microsoft.com/office/drawing/2014/main" id="{E7CFC1AF-5C20-81D1-9EB9-F1AF012F5252}"/>
              </a:ext>
            </a:extLst>
          </p:cNvPr>
          <p:cNvSpPr/>
          <p:nvPr/>
        </p:nvSpPr>
        <p:spPr>
          <a:xfrm>
            <a:off x="7042967" y="5009691"/>
            <a:ext cx="768608" cy="356033"/>
          </a:xfrm>
          <a:prstGeom prst="rightArrow">
            <a:avLst/>
          </a:prstGeom>
          <a:ln>
            <a:solidFill>
              <a:schemeClr val="tx1"/>
            </a:solidFill>
            <a:tailEnd type="triangle" w="med" len="med"/>
          </a:ln>
        </p:spPr>
        <p:style>
          <a:lnRef idx="2">
            <a:schemeClr val="dk1"/>
          </a:lnRef>
          <a:fillRef idx="1">
            <a:schemeClr val="lt1"/>
          </a:fillRef>
          <a:effectRef idx="0">
            <a:schemeClr val="dk1"/>
          </a:effectRef>
          <a:fontRef idx="minor">
            <a:schemeClr val="dk1"/>
          </a:fontRef>
        </p:style>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pic>
        <p:nvPicPr>
          <p:cNvPr id="18" name="Picture 2">
            <a:extLst>
              <a:ext uri="{FF2B5EF4-FFF2-40B4-BE49-F238E27FC236}">
                <a16:creationId xmlns:a16="http://schemas.microsoft.com/office/drawing/2014/main" id="{4888F1BD-A309-9656-D146-55E31E0B12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5350" y="3675277"/>
            <a:ext cx="1033711" cy="432059"/>
          </a:xfrm>
          <a:prstGeom prst="rect">
            <a:avLst/>
          </a:prstGeom>
          <a:noFill/>
          <a:effectLst>
            <a:glow rad="127000">
              <a:schemeClr val="tx2">
                <a:alpha val="19627"/>
              </a:schemeClr>
            </a:glow>
            <a:softEdge rad="0"/>
          </a:effectLst>
          <a:extLst>
            <a:ext uri="{909E8E84-426E-40DD-AFC4-6F175D3DCCD1}">
              <a14:hiddenFill xmlns:a14="http://schemas.microsoft.com/office/drawing/2010/main">
                <a:solidFill>
                  <a:srgbClr val="FFFFFF"/>
                </a:solidFill>
              </a14:hiddenFill>
            </a:ext>
          </a:extLst>
        </p:spPr>
      </p:pic>
      <p:pic>
        <p:nvPicPr>
          <p:cNvPr id="20" name="Picture 14" descr="Helm logo transparent PNG - StickPNG">
            <a:extLst>
              <a:ext uri="{FF2B5EF4-FFF2-40B4-BE49-F238E27FC236}">
                <a16:creationId xmlns:a16="http://schemas.microsoft.com/office/drawing/2014/main" id="{9460CD95-F7A8-CE69-592E-577CEF0B63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5938" y="2522128"/>
            <a:ext cx="451453" cy="451453"/>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pic>
        <p:nvPicPr>
          <p:cNvPr id="21" name="Picture 16" descr="terraform&quot; Icon - Download for free – Iconduck">
            <a:extLst>
              <a:ext uri="{FF2B5EF4-FFF2-40B4-BE49-F238E27FC236}">
                <a16:creationId xmlns:a16="http://schemas.microsoft.com/office/drawing/2014/main" id="{D8A5C92D-D61A-944E-DB84-8553EB46A9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94355" y="4974071"/>
            <a:ext cx="374620" cy="425548"/>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67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381000" y="304800"/>
            <a:ext cx="11430000" cy="535531"/>
          </a:xfrm>
        </p:spPr>
        <p:txBody>
          <a:bodyPr/>
          <a:lstStyle/>
          <a:p>
            <a:r>
              <a:rPr lang="en-US" dirty="0"/>
              <a:t>Release config</a:t>
            </a:r>
          </a:p>
        </p:txBody>
      </p:sp>
      <p:sp>
        <p:nvSpPr>
          <p:cNvPr id="4" name="Rounded Rectangle 163">
            <a:extLst>
              <a:ext uri="{FF2B5EF4-FFF2-40B4-BE49-F238E27FC236}">
                <a16:creationId xmlns:a16="http://schemas.microsoft.com/office/drawing/2014/main" id="{B17FDC0B-1370-D846-988D-932E2C659C0C}"/>
              </a:ext>
            </a:extLst>
          </p:cNvPr>
          <p:cNvSpPr/>
          <p:nvPr/>
        </p:nvSpPr>
        <p:spPr>
          <a:xfrm>
            <a:off x="3935897" y="4722025"/>
            <a:ext cx="2790994" cy="929640"/>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667" kern="0" dirty="0"/>
              <a:t>Infrastructure</a:t>
            </a:r>
          </a:p>
          <a:p>
            <a:pPr algn="ctr" defTabSz="914270">
              <a:defRPr/>
            </a:pPr>
            <a:r>
              <a:rPr lang="en-US" sz="1667" kern="0" dirty="0"/>
              <a:t>Release</a:t>
            </a:r>
          </a:p>
        </p:txBody>
      </p:sp>
      <p:sp>
        <p:nvSpPr>
          <p:cNvPr id="5" name="Rounded Rectangle 163">
            <a:extLst>
              <a:ext uri="{FF2B5EF4-FFF2-40B4-BE49-F238E27FC236}">
                <a16:creationId xmlns:a16="http://schemas.microsoft.com/office/drawing/2014/main" id="{B21099E9-B226-108A-0B32-47CDB67BCC03}"/>
              </a:ext>
            </a:extLst>
          </p:cNvPr>
          <p:cNvSpPr/>
          <p:nvPr/>
        </p:nvSpPr>
        <p:spPr>
          <a:xfrm>
            <a:off x="3935897" y="2283035"/>
            <a:ext cx="2790993" cy="929640"/>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667" kern="0" dirty="0"/>
              <a:t>Application</a:t>
            </a:r>
          </a:p>
          <a:p>
            <a:pPr algn="ctr" defTabSz="914270">
              <a:defRPr/>
            </a:pPr>
            <a:r>
              <a:rPr lang="en-US" sz="1667" kern="0" dirty="0"/>
              <a:t>Release</a:t>
            </a:r>
          </a:p>
        </p:txBody>
      </p:sp>
      <p:sp>
        <p:nvSpPr>
          <p:cNvPr id="16" name="Arrow: Right 42">
            <a:extLst>
              <a:ext uri="{FF2B5EF4-FFF2-40B4-BE49-F238E27FC236}">
                <a16:creationId xmlns:a16="http://schemas.microsoft.com/office/drawing/2014/main" id="{002E8960-F145-05B1-12CC-66CF81DE571E}"/>
              </a:ext>
            </a:extLst>
          </p:cNvPr>
          <p:cNvSpPr/>
          <p:nvPr/>
        </p:nvSpPr>
        <p:spPr>
          <a:xfrm>
            <a:off x="7042967" y="2569839"/>
            <a:ext cx="768608" cy="356033"/>
          </a:xfrm>
          <a:prstGeom prst="rightArrow">
            <a:avLst/>
          </a:prstGeom>
          <a:ln>
            <a:solidFill>
              <a:schemeClr val="tx1"/>
            </a:solidFill>
            <a:tailEnd type="triangle" w="med" len="med"/>
          </a:ln>
        </p:spPr>
        <p:style>
          <a:lnRef idx="2">
            <a:schemeClr val="dk1"/>
          </a:lnRef>
          <a:fillRef idx="1">
            <a:schemeClr val="lt1"/>
          </a:fillRef>
          <a:effectRef idx="0">
            <a:schemeClr val="dk1"/>
          </a:effectRef>
          <a:fontRef idx="minor">
            <a:schemeClr val="dk1"/>
          </a:fontRef>
        </p:style>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17" name="Arrow: Right 43">
            <a:extLst>
              <a:ext uri="{FF2B5EF4-FFF2-40B4-BE49-F238E27FC236}">
                <a16:creationId xmlns:a16="http://schemas.microsoft.com/office/drawing/2014/main" id="{E7CFC1AF-5C20-81D1-9EB9-F1AF012F5252}"/>
              </a:ext>
            </a:extLst>
          </p:cNvPr>
          <p:cNvSpPr/>
          <p:nvPr/>
        </p:nvSpPr>
        <p:spPr>
          <a:xfrm>
            <a:off x="7042967" y="5009691"/>
            <a:ext cx="768608" cy="356033"/>
          </a:xfrm>
          <a:prstGeom prst="rightArrow">
            <a:avLst/>
          </a:prstGeom>
          <a:ln>
            <a:solidFill>
              <a:schemeClr val="tx1"/>
            </a:solidFill>
            <a:tailEnd type="triangle" w="med" len="med"/>
          </a:ln>
        </p:spPr>
        <p:style>
          <a:lnRef idx="2">
            <a:schemeClr val="dk1"/>
          </a:lnRef>
          <a:fillRef idx="1">
            <a:schemeClr val="lt1"/>
          </a:fillRef>
          <a:effectRef idx="0">
            <a:schemeClr val="dk1"/>
          </a:effectRef>
          <a:fontRef idx="minor">
            <a:schemeClr val="dk1"/>
          </a:fontRef>
        </p:style>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pic>
        <p:nvPicPr>
          <p:cNvPr id="18" name="Picture 2">
            <a:extLst>
              <a:ext uri="{FF2B5EF4-FFF2-40B4-BE49-F238E27FC236}">
                <a16:creationId xmlns:a16="http://schemas.microsoft.com/office/drawing/2014/main" id="{4888F1BD-A309-9656-D146-55E31E0B1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350" y="3675277"/>
            <a:ext cx="1033711" cy="432059"/>
          </a:xfrm>
          <a:prstGeom prst="rect">
            <a:avLst/>
          </a:prstGeom>
          <a:noFill/>
          <a:effectLst>
            <a:glow rad="127000">
              <a:schemeClr val="tx2">
                <a:alpha val="19627"/>
              </a:schemeClr>
            </a:glow>
            <a:softEdge rad="0"/>
          </a:effectLst>
          <a:extLst>
            <a:ext uri="{909E8E84-426E-40DD-AFC4-6F175D3DCCD1}">
              <a14:hiddenFill xmlns:a14="http://schemas.microsoft.com/office/drawing/2010/main">
                <a:solidFill>
                  <a:srgbClr val="FFFFFF"/>
                </a:solidFill>
              </a14:hiddenFill>
            </a:ext>
          </a:extLst>
        </p:spPr>
      </p:pic>
      <p:pic>
        <p:nvPicPr>
          <p:cNvPr id="20" name="Picture 14" descr="Helm logo transparent PNG - StickPNG">
            <a:extLst>
              <a:ext uri="{FF2B5EF4-FFF2-40B4-BE49-F238E27FC236}">
                <a16:creationId xmlns:a16="http://schemas.microsoft.com/office/drawing/2014/main" id="{9460CD95-F7A8-CE69-592E-577CEF0B63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938" y="2522128"/>
            <a:ext cx="451453" cy="451453"/>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pic>
        <p:nvPicPr>
          <p:cNvPr id="21" name="Picture 16" descr="terraform&quot; Icon - Download for free – Iconduck">
            <a:extLst>
              <a:ext uri="{FF2B5EF4-FFF2-40B4-BE49-F238E27FC236}">
                <a16:creationId xmlns:a16="http://schemas.microsoft.com/office/drawing/2014/main" id="{D8A5C92D-D61A-944E-DB84-8553EB46A9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355" y="4974071"/>
            <a:ext cx="374620" cy="425548"/>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sp>
        <p:nvSpPr>
          <p:cNvPr id="3" name="Rounded Rectangle 163">
            <a:extLst>
              <a:ext uri="{FF2B5EF4-FFF2-40B4-BE49-F238E27FC236}">
                <a16:creationId xmlns:a16="http://schemas.microsoft.com/office/drawing/2014/main" id="{35F5C3B0-E6C5-7B0B-12F5-68E17C0737E7}"/>
              </a:ext>
            </a:extLst>
          </p:cNvPr>
          <p:cNvSpPr/>
          <p:nvPr/>
        </p:nvSpPr>
        <p:spPr>
          <a:xfrm>
            <a:off x="861882" y="3222337"/>
            <a:ext cx="2006755" cy="929640"/>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endParaRPr lang="en-US" sz="1667" kern="0" dirty="0"/>
          </a:p>
        </p:txBody>
      </p:sp>
      <p:cxnSp>
        <p:nvCxnSpPr>
          <p:cNvPr id="6" name="Straight Arrow Connector 5">
            <a:extLst>
              <a:ext uri="{FF2B5EF4-FFF2-40B4-BE49-F238E27FC236}">
                <a16:creationId xmlns:a16="http://schemas.microsoft.com/office/drawing/2014/main" id="{0A0659D8-0975-902B-3886-1D3C0E83A12E}"/>
              </a:ext>
            </a:extLst>
          </p:cNvPr>
          <p:cNvCxnSpPr>
            <a:cxnSpLocks/>
            <a:stCxn id="3" idx="3"/>
            <a:endCxn id="28" idx="1"/>
          </p:cNvCxnSpPr>
          <p:nvPr/>
        </p:nvCxnSpPr>
        <p:spPr>
          <a:xfrm>
            <a:off x="2868637" y="3687157"/>
            <a:ext cx="899703" cy="5706"/>
          </a:xfrm>
          <a:prstGeom prst="straightConnector1">
            <a:avLst/>
          </a:prstGeom>
          <a:ln>
            <a:solidFill>
              <a:schemeClr val="tx1"/>
            </a:solidFill>
            <a:headEnd type="none"/>
            <a:tailEnd type="triangle"/>
          </a:ln>
        </p:spPr>
        <p:style>
          <a:lnRef idx="2">
            <a:schemeClr val="dk1"/>
          </a:lnRef>
          <a:fillRef idx="1">
            <a:schemeClr val="lt1"/>
          </a:fillRef>
          <a:effectRef idx="0">
            <a:schemeClr val="dk1"/>
          </a:effectRef>
          <a:fontRef idx="minor">
            <a:schemeClr val="dk1"/>
          </a:fontRef>
        </p:style>
      </p:cxnSp>
      <p:sp>
        <p:nvSpPr>
          <p:cNvPr id="11" name="TextBox 13">
            <a:extLst>
              <a:ext uri="{FF2B5EF4-FFF2-40B4-BE49-F238E27FC236}">
                <a16:creationId xmlns:a16="http://schemas.microsoft.com/office/drawing/2014/main" id="{1E925F14-60AB-E098-7C0F-EC3C1E2BBF55}"/>
              </a:ext>
            </a:extLst>
          </p:cNvPr>
          <p:cNvSpPr txBox="1"/>
          <p:nvPr/>
        </p:nvSpPr>
        <p:spPr>
          <a:xfrm>
            <a:off x="2849304" y="3432246"/>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writes</a:t>
            </a:r>
          </a:p>
        </p:txBody>
      </p:sp>
      <p:pic>
        <p:nvPicPr>
          <p:cNvPr id="12" name="Picture 6" descr="Argo CD Version Tags - Coralogix">
            <a:extLst>
              <a:ext uri="{FF2B5EF4-FFF2-40B4-BE49-F238E27FC236}">
                <a16:creationId xmlns:a16="http://schemas.microsoft.com/office/drawing/2014/main" id="{7B01ACA5-D6F1-A106-D555-231A78868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2806" y="3280034"/>
            <a:ext cx="524129" cy="524129"/>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B5FC7B-5F01-0BC4-E77F-F6BB76019A95}"/>
              </a:ext>
            </a:extLst>
          </p:cNvPr>
          <p:cNvSpPr txBox="1"/>
          <p:nvPr/>
        </p:nvSpPr>
        <p:spPr>
          <a:xfrm>
            <a:off x="1005459" y="3787575"/>
            <a:ext cx="1718821" cy="348878"/>
          </a:xfrm>
          <a:prstGeom prst="rect">
            <a:avLst/>
          </a:prstGeom>
          <a:noFill/>
        </p:spPr>
        <p:txBody>
          <a:bodyPr wrap="square" rtlCol="0">
            <a:spAutoFit/>
          </a:bodyPr>
          <a:lstStyle/>
          <a:p>
            <a:pPr algn="ctr"/>
            <a:r>
              <a:rPr lang="en-GB" sz="1667" kern="0" dirty="0"/>
              <a:t>Argo Workflow</a:t>
            </a:r>
          </a:p>
        </p:txBody>
      </p:sp>
      <p:sp>
        <p:nvSpPr>
          <p:cNvPr id="28" name="Rounded Rectangle 163">
            <a:extLst>
              <a:ext uri="{FF2B5EF4-FFF2-40B4-BE49-F238E27FC236}">
                <a16:creationId xmlns:a16="http://schemas.microsoft.com/office/drawing/2014/main" id="{4B75D162-D4C9-FF46-59A2-DF147D45A3C4}"/>
              </a:ext>
            </a:extLst>
          </p:cNvPr>
          <p:cNvSpPr/>
          <p:nvPr/>
        </p:nvSpPr>
        <p:spPr>
          <a:xfrm>
            <a:off x="3768340" y="1303106"/>
            <a:ext cx="3112097" cy="4779514"/>
          </a:xfrm>
          <a:prstGeom prst="roundRect">
            <a:avLst>
              <a:gd name="adj" fmla="val 3545"/>
            </a:avLst>
          </a:prstGeom>
          <a:noFill/>
          <a:ln w="19050" cap="flat" cmpd="sng" algn="ctr">
            <a:solidFill>
              <a:srgbClr val="FFFFFF"/>
            </a:solidFill>
            <a:prstDash val="solid"/>
          </a:ln>
          <a:effectLst/>
        </p:spPr>
        <p:txBody>
          <a:bodyPr tIns="0" rtlCol="0" anchor="t" anchorCtr="0"/>
          <a:lstStyle/>
          <a:p>
            <a:pPr algn="ctr" defTabSz="914270">
              <a:defRPr/>
            </a:pPr>
            <a:endParaRPr lang="en-US" sz="800" kern="0" dirty="0"/>
          </a:p>
          <a:p>
            <a:pPr algn="ctr" defTabSz="914270">
              <a:defRPr/>
            </a:pPr>
            <a:r>
              <a:rPr lang="en-US" sz="1667" kern="0" dirty="0"/>
              <a:t>Release repository</a:t>
            </a:r>
          </a:p>
        </p:txBody>
      </p:sp>
      <p:pic>
        <p:nvPicPr>
          <p:cNvPr id="7" name="Picture 6">
            <a:extLst>
              <a:ext uri="{FF2B5EF4-FFF2-40B4-BE49-F238E27FC236}">
                <a16:creationId xmlns:a16="http://schemas.microsoft.com/office/drawing/2014/main" id="{0B8BA6F3-2360-1C15-C830-E511C3752AED}"/>
              </a:ext>
            </a:extLst>
          </p:cNvPr>
          <p:cNvPicPr>
            <a:picLocks noChangeAspect="1"/>
          </p:cNvPicPr>
          <p:nvPr/>
        </p:nvPicPr>
        <p:blipFill>
          <a:blip r:embed="rId7">
            <a:alphaModFix amt="85000"/>
          </a:blip>
          <a:stretch>
            <a:fillRect/>
          </a:stretch>
        </p:blipFill>
        <p:spPr>
          <a:xfrm>
            <a:off x="8052132" y="731679"/>
            <a:ext cx="2867658" cy="3102712"/>
          </a:xfrm>
          <a:prstGeom prst="rect">
            <a:avLst/>
          </a:prstGeom>
          <a:effectLst>
            <a:softEdge rad="63500"/>
          </a:effectLst>
        </p:spPr>
      </p:pic>
      <p:pic>
        <p:nvPicPr>
          <p:cNvPr id="9" name="Picture 8">
            <a:extLst>
              <a:ext uri="{FF2B5EF4-FFF2-40B4-BE49-F238E27FC236}">
                <a16:creationId xmlns:a16="http://schemas.microsoft.com/office/drawing/2014/main" id="{DA74DB32-5B84-DE65-1B44-6FBF5A4B650C}"/>
              </a:ext>
            </a:extLst>
          </p:cNvPr>
          <p:cNvPicPr>
            <a:picLocks noChangeAspect="1"/>
          </p:cNvPicPr>
          <p:nvPr/>
        </p:nvPicPr>
        <p:blipFill>
          <a:blip r:embed="rId8">
            <a:alphaModFix amt="85000"/>
          </a:blip>
          <a:stretch>
            <a:fillRect/>
          </a:stretch>
        </p:blipFill>
        <p:spPr>
          <a:xfrm>
            <a:off x="8077330" y="4107336"/>
            <a:ext cx="2867657" cy="2241780"/>
          </a:xfrm>
          <a:prstGeom prst="rect">
            <a:avLst/>
          </a:prstGeom>
          <a:effectLst>
            <a:softEdge rad="63500"/>
          </a:effectLst>
        </p:spPr>
      </p:pic>
    </p:spTree>
    <p:extLst>
      <p:ext uri="{BB962C8B-B14F-4D97-AF65-F5344CB8AC3E}">
        <p14:creationId xmlns:p14="http://schemas.microsoft.com/office/powerpoint/2010/main" val="252949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381000" y="304800"/>
            <a:ext cx="11430000" cy="535531"/>
          </a:xfrm>
        </p:spPr>
        <p:txBody>
          <a:bodyPr/>
          <a:lstStyle/>
          <a:p>
            <a:r>
              <a:rPr lang="en-US" dirty="0"/>
              <a:t>Argo Workflows</a:t>
            </a:r>
          </a:p>
        </p:txBody>
      </p:sp>
      <p:grpSp>
        <p:nvGrpSpPr>
          <p:cNvPr id="3" name="Group 2">
            <a:extLst>
              <a:ext uri="{FF2B5EF4-FFF2-40B4-BE49-F238E27FC236}">
                <a16:creationId xmlns:a16="http://schemas.microsoft.com/office/drawing/2014/main" id="{5B96B0B6-8B6A-5023-57BC-28F9E7E5295C}"/>
              </a:ext>
            </a:extLst>
          </p:cNvPr>
          <p:cNvGrpSpPr/>
          <p:nvPr/>
        </p:nvGrpSpPr>
        <p:grpSpPr>
          <a:xfrm>
            <a:off x="1929914" y="1214837"/>
            <a:ext cx="2006755" cy="929640"/>
            <a:chOff x="785978" y="3557016"/>
            <a:chExt cx="2408106" cy="1115568"/>
          </a:xfrm>
        </p:grpSpPr>
        <p:sp>
          <p:nvSpPr>
            <p:cNvPr id="4" name="Rounded Rectangle 163">
              <a:extLst>
                <a:ext uri="{FF2B5EF4-FFF2-40B4-BE49-F238E27FC236}">
                  <a16:creationId xmlns:a16="http://schemas.microsoft.com/office/drawing/2014/main" id="{7602A879-6B2A-E8DC-B3D5-BF4DECB3E4C3}"/>
                </a:ext>
              </a:extLst>
            </p:cNvPr>
            <p:cNvSpPr/>
            <p:nvPr/>
          </p:nvSpPr>
          <p:spPr>
            <a:xfrm>
              <a:off x="785978" y="3557016"/>
              <a:ext cx="2408106" cy="1115568"/>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endParaRPr lang="en-US" sz="1667" kern="0" dirty="0"/>
            </a:p>
          </p:txBody>
        </p:sp>
        <p:pic>
          <p:nvPicPr>
            <p:cNvPr id="5" name="Picture 6" descr="Argo CD Version Tags - Coralogix">
              <a:extLst>
                <a:ext uri="{FF2B5EF4-FFF2-40B4-BE49-F238E27FC236}">
                  <a16:creationId xmlns:a16="http://schemas.microsoft.com/office/drawing/2014/main" id="{B031702F-5CE9-6BFE-2B3B-745A417567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555" y="3626250"/>
              <a:ext cx="628955" cy="628955"/>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6A7D9D-5F44-7611-39FF-9BE6B3E9B727}"/>
                </a:ext>
              </a:extLst>
            </p:cNvPr>
            <p:cNvSpPr txBox="1"/>
            <p:nvPr/>
          </p:nvSpPr>
          <p:spPr>
            <a:xfrm>
              <a:off x="1031778" y="4238136"/>
              <a:ext cx="1916509" cy="418654"/>
            </a:xfrm>
            <a:prstGeom prst="rect">
              <a:avLst/>
            </a:prstGeom>
            <a:noFill/>
          </p:spPr>
          <p:txBody>
            <a:bodyPr wrap="square" rtlCol="0">
              <a:spAutoFit/>
            </a:bodyPr>
            <a:lstStyle/>
            <a:p>
              <a:pPr algn="ctr"/>
              <a:r>
                <a:rPr lang="en-GB" sz="1667" dirty="0">
                  <a:latin typeface="Amazon Ember Light" panose="020B0403020204020204" pitchFamily="34" charset="0"/>
                  <a:ea typeface="Amazon Ember Light" panose="020B0403020204020204" pitchFamily="34" charset="0"/>
                  <a:cs typeface="Amazon Ember Light" panose="020B0403020204020204" pitchFamily="34" charset="0"/>
                </a:rPr>
                <a:t>Argo Workflow</a:t>
              </a:r>
            </a:p>
          </p:txBody>
        </p:sp>
      </p:grpSp>
      <p:sp>
        <p:nvSpPr>
          <p:cNvPr id="8" name="Rounded Rectangle 163">
            <a:extLst>
              <a:ext uri="{FF2B5EF4-FFF2-40B4-BE49-F238E27FC236}">
                <a16:creationId xmlns:a16="http://schemas.microsoft.com/office/drawing/2014/main" id="{9CA7A2E0-55D2-0D4C-215E-14E5F3AC5C3A}"/>
              </a:ext>
            </a:extLst>
          </p:cNvPr>
          <p:cNvSpPr/>
          <p:nvPr/>
        </p:nvSpPr>
        <p:spPr>
          <a:xfrm>
            <a:off x="8106893" y="1214837"/>
            <a:ext cx="2006755" cy="929640"/>
          </a:xfrm>
          <a:prstGeom prst="roundRect">
            <a:avLst>
              <a:gd name="adj" fmla="val 10571"/>
            </a:avLst>
          </a:prstGeom>
          <a:noFill/>
          <a:ln w="19050" cap="flat" cmpd="sng" algn="ctr">
            <a:solidFill>
              <a:srgbClr val="FFFFFF"/>
            </a:solidFill>
            <a:prstDash val="solid"/>
          </a:ln>
          <a:effectLst/>
        </p:spPr>
        <p:txBody>
          <a:bodyPr tIns="0" rtlCol="0" anchor="ctr" anchorCtr="0"/>
          <a:lstStyle/>
          <a:p>
            <a:pPr algn="ctr" defTabSz="914270">
              <a:defRPr/>
            </a:pPr>
            <a:endParaRPr lang="en-US" sz="1667" kern="0" dirty="0"/>
          </a:p>
        </p:txBody>
      </p:sp>
      <p:grpSp>
        <p:nvGrpSpPr>
          <p:cNvPr id="14" name="Group 13">
            <a:extLst>
              <a:ext uri="{FF2B5EF4-FFF2-40B4-BE49-F238E27FC236}">
                <a16:creationId xmlns:a16="http://schemas.microsoft.com/office/drawing/2014/main" id="{EEB8B8BC-A8BF-4471-D296-84DEDEBDDA63}"/>
              </a:ext>
            </a:extLst>
          </p:cNvPr>
          <p:cNvGrpSpPr/>
          <p:nvPr/>
        </p:nvGrpSpPr>
        <p:grpSpPr>
          <a:xfrm>
            <a:off x="4734553" y="989070"/>
            <a:ext cx="2474818" cy="1381173"/>
            <a:chOff x="2588455" y="3963152"/>
            <a:chExt cx="2969782" cy="1657407"/>
          </a:xfrm>
        </p:grpSpPr>
        <p:sp>
          <p:nvSpPr>
            <p:cNvPr id="15" name="Rounded Rectangle 163">
              <a:extLst>
                <a:ext uri="{FF2B5EF4-FFF2-40B4-BE49-F238E27FC236}">
                  <a16:creationId xmlns:a16="http://schemas.microsoft.com/office/drawing/2014/main" id="{DE492522-12A3-645D-C081-3EE7899CF86C}"/>
                </a:ext>
              </a:extLst>
            </p:cNvPr>
            <p:cNvSpPr/>
            <p:nvPr/>
          </p:nvSpPr>
          <p:spPr>
            <a:xfrm>
              <a:off x="2588455" y="3963152"/>
              <a:ext cx="2969782" cy="1657407"/>
            </a:xfrm>
            <a:prstGeom prst="roundRect">
              <a:avLst>
                <a:gd name="adj" fmla="val 11832"/>
              </a:avLst>
            </a:prstGeom>
            <a:noFill/>
            <a:ln w="19050" cap="flat" cmpd="sng" algn="ctr">
              <a:solidFill>
                <a:srgbClr val="FFFFFF"/>
              </a:solidFill>
              <a:prstDash val="solid"/>
            </a:ln>
            <a:effectLst/>
          </p:spPr>
          <p:txBody>
            <a:bodyPr tIns="0" rtlCol="0" anchor="t" anchorCtr="0"/>
            <a:lstStyle/>
            <a:p>
              <a:pPr algn="ctr" defTabSz="914270">
                <a:defRPr/>
              </a:pPr>
              <a:r>
                <a:rPr lang="en-US" sz="1667" kern="0" dirty="0"/>
                <a:t>Git repo</a:t>
              </a:r>
            </a:p>
          </p:txBody>
        </p:sp>
        <p:sp>
          <p:nvSpPr>
            <p:cNvPr id="16" name="Rounded Rectangle 163">
              <a:extLst>
                <a:ext uri="{FF2B5EF4-FFF2-40B4-BE49-F238E27FC236}">
                  <a16:creationId xmlns:a16="http://schemas.microsoft.com/office/drawing/2014/main" id="{DBB47F9E-401D-6B2A-033F-DF53D18FC9E6}"/>
                </a:ext>
              </a:extLst>
            </p:cNvPr>
            <p:cNvSpPr/>
            <p:nvPr/>
          </p:nvSpPr>
          <p:spPr>
            <a:xfrm>
              <a:off x="2844626" y="4413318"/>
              <a:ext cx="2480135" cy="1069146"/>
            </a:xfrm>
            <a:prstGeom prst="roundRect">
              <a:avLst>
                <a:gd name="adj" fmla="val 10571"/>
              </a:avLst>
            </a:prstGeom>
            <a:noFill/>
            <a:ln w="19050" cap="flat" cmpd="sng" algn="ctr">
              <a:solidFill>
                <a:srgbClr val="FFFFFF"/>
              </a:solidFill>
              <a:prstDash val="solid"/>
            </a:ln>
            <a:effectLst/>
          </p:spPr>
          <p:txBody>
            <a:bodyPr tIns="0" rtlCol="0" anchor="t" anchorCtr="0"/>
            <a:lstStyle/>
            <a:p>
              <a:pPr algn="ctr" defTabSz="914270">
                <a:defRPr/>
              </a:pPr>
              <a:r>
                <a:rPr lang="en-US" sz="1667" kern="0" dirty="0"/>
                <a:t>Release</a:t>
              </a:r>
            </a:p>
          </p:txBody>
        </p:sp>
      </p:grpSp>
      <p:cxnSp>
        <p:nvCxnSpPr>
          <p:cNvPr id="18" name="Straight Arrow Connector 17">
            <a:extLst>
              <a:ext uri="{FF2B5EF4-FFF2-40B4-BE49-F238E27FC236}">
                <a16:creationId xmlns:a16="http://schemas.microsoft.com/office/drawing/2014/main" id="{F0193C40-B008-0DE4-1DFB-7C2D1766E26A}"/>
              </a:ext>
            </a:extLst>
          </p:cNvPr>
          <p:cNvCxnSpPr>
            <a:cxnSpLocks/>
            <a:stCxn id="8" idx="1"/>
            <a:endCxn id="15" idx="3"/>
          </p:cNvCxnSpPr>
          <p:nvPr/>
        </p:nvCxnSpPr>
        <p:spPr>
          <a:xfrm flipH="1">
            <a:off x="7209371" y="1679657"/>
            <a:ext cx="897522" cy="0"/>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E1292F79-3ED7-57D6-B419-41C3F33CDB00}"/>
              </a:ext>
            </a:extLst>
          </p:cNvPr>
          <p:cNvPicPr>
            <a:picLocks noChangeAspect="1"/>
          </p:cNvPicPr>
          <p:nvPr/>
        </p:nvPicPr>
        <p:blipFill>
          <a:blip r:embed="rId4"/>
          <a:stretch>
            <a:fillRect/>
          </a:stretch>
        </p:blipFill>
        <p:spPr>
          <a:xfrm>
            <a:off x="205991" y="2625767"/>
            <a:ext cx="5716588" cy="3514993"/>
          </a:xfrm>
          <a:prstGeom prst="rect">
            <a:avLst/>
          </a:prstGeom>
        </p:spPr>
      </p:pic>
      <p:cxnSp>
        <p:nvCxnSpPr>
          <p:cNvPr id="34" name="Straight Arrow Connector 33">
            <a:extLst>
              <a:ext uri="{FF2B5EF4-FFF2-40B4-BE49-F238E27FC236}">
                <a16:creationId xmlns:a16="http://schemas.microsoft.com/office/drawing/2014/main" id="{1826D9C5-4D97-1E2E-5E66-8383E45FC0D7}"/>
              </a:ext>
            </a:extLst>
          </p:cNvPr>
          <p:cNvCxnSpPr>
            <a:cxnSpLocks/>
          </p:cNvCxnSpPr>
          <p:nvPr/>
        </p:nvCxnSpPr>
        <p:spPr>
          <a:xfrm>
            <a:off x="9109609" y="2134002"/>
            <a:ext cx="0" cy="1422524"/>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D3538F71-AA0F-71A2-1BFB-EC4C42B5242D}"/>
              </a:ext>
            </a:extLst>
          </p:cNvPr>
          <p:cNvCxnSpPr>
            <a:cxnSpLocks/>
          </p:cNvCxnSpPr>
          <p:nvPr/>
        </p:nvCxnSpPr>
        <p:spPr>
          <a:xfrm>
            <a:off x="3378916" y="4980539"/>
            <a:ext cx="3861494" cy="0"/>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DB31D0E9-5ACE-4E33-6B73-C21F7E0C23D8}"/>
              </a:ext>
            </a:extLst>
          </p:cNvPr>
          <p:cNvGrpSpPr/>
          <p:nvPr/>
        </p:nvGrpSpPr>
        <p:grpSpPr>
          <a:xfrm>
            <a:off x="8415076" y="4784699"/>
            <a:ext cx="1848226" cy="940166"/>
            <a:chOff x="8673122" y="5001694"/>
            <a:chExt cx="2217871" cy="1128199"/>
          </a:xfrm>
        </p:grpSpPr>
        <p:sp>
          <p:nvSpPr>
            <p:cNvPr id="38" name="TextBox 37">
              <a:extLst>
                <a:ext uri="{FF2B5EF4-FFF2-40B4-BE49-F238E27FC236}">
                  <a16:creationId xmlns:a16="http://schemas.microsoft.com/office/drawing/2014/main" id="{8D772FE5-22FA-E627-B616-E7A78C1E2088}"/>
                </a:ext>
              </a:extLst>
            </p:cNvPr>
            <p:cNvSpPr txBox="1"/>
            <p:nvPr/>
          </p:nvSpPr>
          <p:spPr>
            <a:xfrm>
              <a:off x="8673122" y="5649761"/>
              <a:ext cx="2217871" cy="480132"/>
            </a:xfrm>
            <a:prstGeom prst="rect">
              <a:avLst/>
            </a:prstGeom>
            <a:noFill/>
          </p:spPr>
          <p:txBody>
            <a:bodyPr wrap="square" rtlCol="0">
              <a:spAutoFit/>
            </a:body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Amazon Simple Queue Service</a:t>
              </a:r>
            </a:p>
          </p:txBody>
        </p:sp>
        <p:pic>
          <p:nvPicPr>
            <p:cNvPr id="39" name="Graphic 38">
              <a:extLst>
                <a:ext uri="{FF2B5EF4-FFF2-40B4-BE49-F238E27FC236}">
                  <a16:creationId xmlns:a16="http://schemas.microsoft.com/office/drawing/2014/main" id="{BA5A74FF-DC3D-8E30-7758-BD300057F1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5420" y="5001694"/>
              <a:ext cx="593274" cy="593274"/>
            </a:xfrm>
            <a:prstGeom prst="rect">
              <a:avLst/>
            </a:prstGeom>
          </p:spPr>
        </p:pic>
      </p:grpSp>
      <p:grpSp>
        <p:nvGrpSpPr>
          <p:cNvPr id="40" name="Group 39">
            <a:extLst>
              <a:ext uri="{FF2B5EF4-FFF2-40B4-BE49-F238E27FC236}">
                <a16:creationId xmlns:a16="http://schemas.microsoft.com/office/drawing/2014/main" id="{EC22BB15-9245-30C2-F64B-63ECC926A2E3}"/>
              </a:ext>
            </a:extLst>
          </p:cNvPr>
          <p:cNvGrpSpPr/>
          <p:nvPr/>
        </p:nvGrpSpPr>
        <p:grpSpPr>
          <a:xfrm>
            <a:off x="5922579" y="3238765"/>
            <a:ext cx="1918253" cy="786922"/>
            <a:chOff x="10843535" y="4632401"/>
            <a:chExt cx="2301904" cy="944307"/>
          </a:xfrm>
        </p:grpSpPr>
        <p:sp>
          <p:nvSpPr>
            <p:cNvPr id="41" name="TextBox 40">
              <a:extLst>
                <a:ext uri="{FF2B5EF4-FFF2-40B4-BE49-F238E27FC236}">
                  <a16:creationId xmlns:a16="http://schemas.microsoft.com/office/drawing/2014/main" id="{C15791B4-76B7-82E4-D86B-58057C69DED6}"/>
                </a:ext>
              </a:extLst>
            </p:cNvPr>
            <p:cNvSpPr txBox="1"/>
            <p:nvPr/>
          </p:nvSpPr>
          <p:spPr>
            <a:xfrm>
              <a:off x="10843535" y="5250387"/>
              <a:ext cx="2301904" cy="326321"/>
            </a:xfrm>
            <a:prstGeom prst="rect">
              <a:avLst/>
            </a:prstGeom>
            <a:noFill/>
          </p:spPr>
          <p:txBody>
            <a:bodyPr wrap="square" rtlCol="0">
              <a:spAutoFit/>
            </a:bodyPr>
            <a:lstStyle/>
            <a:p>
              <a:pPr algn="ctr"/>
              <a:endParaRPr lang="en-US" sz="1167" dirty="0"/>
            </a:p>
          </p:txBody>
        </p:sp>
        <p:pic>
          <p:nvPicPr>
            <p:cNvPr id="42" name="Graphic 41">
              <a:extLst>
                <a:ext uri="{FF2B5EF4-FFF2-40B4-BE49-F238E27FC236}">
                  <a16:creationId xmlns:a16="http://schemas.microsoft.com/office/drawing/2014/main" id="{755CF0A7-16A0-76C9-64E6-CFF766093E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05365" y="4632401"/>
              <a:ext cx="456565" cy="456566"/>
            </a:xfrm>
            <a:prstGeom prst="rect">
              <a:avLst/>
            </a:prstGeom>
          </p:spPr>
        </p:pic>
      </p:grpSp>
      <p:pic>
        <p:nvPicPr>
          <p:cNvPr id="43" name="Graphic 42">
            <a:extLst>
              <a:ext uri="{FF2B5EF4-FFF2-40B4-BE49-F238E27FC236}">
                <a16:creationId xmlns:a16="http://schemas.microsoft.com/office/drawing/2014/main" id="{E9E1DB81-67C8-340E-2B46-BB7DD5E743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3721" y="4784396"/>
            <a:ext cx="494395" cy="494395"/>
          </a:xfrm>
          <a:prstGeom prst="rect">
            <a:avLst/>
          </a:prstGeom>
        </p:spPr>
      </p:pic>
      <p:sp>
        <p:nvSpPr>
          <p:cNvPr id="44" name="TextBox 43">
            <a:extLst>
              <a:ext uri="{FF2B5EF4-FFF2-40B4-BE49-F238E27FC236}">
                <a16:creationId xmlns:a16="http://schemas.microsoft.com/office/drawing/2014/main" id="{0E019CD2-CBDE-051C-DE73-ADCA8CEEA6C1}"/>
              </a:ext>
            </a:extLst>
          </p:cNvPr>
          <p:cNvSpPr txBox="1"/>
          <p:nvPr/>
        </p:nvSpPr>
        <p:spPr>
          <a:xfrm>
            <a:off x="6963915" y="5319347"/>
            <a:ext cx="1612058" cy="400110"/>
          </a:xfrm>
          <a:prstGeom prst="rect">
            <a:avLst/>
          </a:prstGeom>
          <a:noFill/>
        </p:spPr>
        <p:txBody>
          <a:bodyPr wrap="square" rtlCol="0">
            <a:spAutoFit/>
          </a:body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Amazon Simple Storage Service (S3)</a:t>
            </a:r>
          </a:p>
        </p:txBody>
      </p:sp>
      <p:sp>
        <p:nvSpPr>
          <p:cNvPr id="45" name="TextBox 44">
            <a:extLst>
              <a:ext uri="{FF2B5EF4-FFF2-40B4-BE49-F238E27FC236}">
                <a16:creationId xmlns:a16="http://schemas.microsoft.com/office/drawing/2014/main" id="{63612442-22A5-3F54-A922-5D1083E694C5}"/>
              </a:ext>
            </a:extLst>
          </p:cNvPr>
          <p:cNvSpPr txBox="1"/>
          <p:nvPr/>
        </p:nvSpPr>
        <p:spPr>
          <a:xfrm>
            <a:off x="9918305" y="5319348"/>
            <a:ext cx="1918253" cy="246221"/>
          </a:xfrm>
          <a:prstGeom prst="rect">
            <a:avLst/>
          </a:prstGeom>
          <a:noFill/>
        </p:spPr>
        <p:txBody>
          <a:bodyPr wrap="square" rtlCol="0">
            <a:spAutoFit/>
          </a:bodyPr>
          <a:lstStyle/>
          <a:p>
            <a:pPr algn="ctr"/>
            <a:r>
              <a:rPr lang="en-US" sz="1000"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pic>
        <p:nvPicPr>
          <p:cNvPr id="46" name="Graphic 45">
            <a:extLst>
              <a:ext uri="{FF2B5EF4-FFF2-40B4-BE49-F238E27FC236}">
                <a16:creationId xmlns:a16="http://schemas.microsoft.com/office/drawing/2014/main" id="{E6950F90-9231-72BE-638A-6A85E67A56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30234" y="4784396"/>
            <a:ext cx="494395" cy="494395"/>
          </a:xfrm>
          <a:prstGeom prst="rect">
            <a:avLst/>
          </a:prstGeom>
        </p:spPr>
      </p:pic>
      <p:grpSp>
        <p:nvGrpSpPr>
          <p:cNvPr id="47" name="Group 46">
            <a:extLst>
              <a:ext uri="{FF2B5EF4-FFF2-40B4-BE49-F238E27FC236}">
                <a16:creationId xmlns:a16="http://schemas.microsoft.com/office/drawing/2014/main" id="{CA91B963-AA50-F88A-9F72-E0BE2585C49F}"/>
              </a:ext>
            </a:extLst>
          </p:cNvPr>
          <p:cNvGrpSpPr/>
          <p:nvPr/>
        </p:nvGrpSpPr>
        <p:grpSpPr>
          <a:xfrm>
            <a:off x="6634164" y="2630302"/>
            <a:ext cx="5333738" cy="3217741"/>
            <a:chOff x="8217816" y="4002385"/>
            <a:chExt cx="4892339" cy="3201975"/>
          </a:xfrm>
        </p:grpSpPr>
        <p:sp>
          <p:nvSpPr>
            <p:cNvPr id="48" name="Rectangle 47">
              <a:extLst>
                <a:ext uri="{FF2B5EF4-FFF2-40B4-BE49-F238E27FC236}">
                  <a16:creationId xmlns:a16="http://schemas.microsoft.com/office/drawing/2014/main" id="{F4697E5B-458A-EA6C-261C-E08934C8CAB5}"/>
                </a:ext>
              </a:extLst>
            </p:cNvPr>
            <p:cNvSpPr/>
            <p:nvPr/>
          </p:nvSpPr>
          <p:spPr>
            <a:xfrm>
              <a:off x="8226493" y="4002385"/>
              <a:ext cx="4883662" cy="3201975"/>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333"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AWS Cloud</a:t>
              </a:r>
            </a:p>
          </p:txBody>
        </p:sp>
        <p:pic>
          <p:nvPicPr>
            <p:cNvPr id="49" name="Graphic 48">
              <a:extLst>
                <a:ext uri="{FF2B5EF4-FFF2-40B4-BE49-F238E27FC236}">
                  <a16:creationId xmlns:a16="http://schemas.microsoft.com/office/drawing/2014/main" id="{675CE2FC-40A3-1A5B-37AB-B6076ACA5E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17816" y="4002385"/>
              <a:ext cx="384723" cy="384723"/>
            </a:xfrm>
            <a:prstGeom prst="rect">
              <a:avLst/>
            </a:prstGeom>
          </p:spPr>
        </p:pic>
      </p:grpSp>
      <p:sp>
        <p:nvSpPr>
          <p:cNvPr id="50" name="TextBox 13">
            <a:extLst>
              <a:ext uri="{FF2B5EF4-FFF2-40B4-BE49-F238E27FC236}">
                <a16:creationId xmlns:a16="http://schemas.microsoft.com/office/drawing/2014/main" id="{47596A9A-2C51-3815-F3E7-263B889FA0A2}"/>
              </a:ext>
            </a:extLst>
          </p:cNvPr>
          <p:cNvSpPr txBox="1"/>
          <p:nvPr/>
        </p:nvSpPr>
        <p:spPr>
          <a:xfrm>
            <a:off x="7187908" y="1367167"/>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observes</a:t>
            </a:r>
          </a:p>
        </p:txBody>
      </p:sp>
      <p:sp>
        <p:nvSpPr>
          <p:cNvPr id="51" name="TextBox 13">
            <a:extLst>
              <a:ext uri="{FF2B5EF4-FFF2-40B4-BE49-F238E27FC236}">
                <a16:creationId xmlns:a16="http://schemas.microsoft.com/office/drawing/2014/main" id="{3571EFCB-74A6-38D9-9D0A-1B9C384C82E3}"/>
              </a:ext>
            </a:extLst>
          </p:cNvPr>
          <p:cNvSpPr txBox="1"/>
          <p:nvPr/>
        </p:nvSpPr>
        <p:spPr>
          <a:xfrm>
            <a:off x="8969786" y="2335538"/>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deploys</a:t>
            </a:r>
          </a:p>
        </p:txBody>
      </p:sp>
      <p:sp>
        <p:nvSpPr>
          <p:cNvPr id="52" name="TextBox 13">
            <a:extLst>
              <a:ext uri="{FF2B5EF4-FFF2-40B4-BE49-F238E27FC236}">
                <a16:creationId xmlns:a16="http://schemas.microsoft.com/office/drawing/2014/main" id="{EFC7A4CD-4AFE-DD37-1BE2-86035ECBED00}"/>
              </a:ext>
            </a:extLst>
          </p:cNvPr>
          <p:cNvSpPr txBox="1"/>
          <p:nvPr/>
        </p:nvSpPr>
        <p:spPr>
          <a:xfrm>
            <a:off x="3861718" y="1406373"/>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read</a:t>
            </a:r>
          </a:p>
        </p:txBody>
      </p:sp>
      <p:sp>
        <p:nvSpPr>
          <p:cNvPr id="53" name="TextBox 13">
            <a:extLst>
              <a:ext uri="{FF2B5EF4-FFF2-40B4-BE49-F238E27FC236}">
                <a16:creationId xmlns:a16="http://schemas.microsoft.com/office/drawing/2014/main" id="{CA8933EB-1AEA-6DB0-3C6C-FD359FD2A7E0}"/>
              </a:ext>
            </a:extLst>
          </p:cNvPr>
          <p:cNvSpPr txBox="1"/>
          <p:nvPr/>
        </p:nvSpPr>
        <p:spPr>
          <a:xfrm>
            <a:off x="3861718" y="1699647"/>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write</a:t>
            </a:r>
          </a:p>
        </p:txBody>
      </p:sp>
      <p:sp>
        <p:nvSpPr>
          <p:cNvPr id="54" name="TextBox 13">
            <a:extLst>
              <a:ext uri="{FF2B5EF4-FFF2-40B4-BE49-F238E27FC236}">
                <a16:creationId xmlns:a16="http://schemas.microsoft.com/office/drawing/2014/main" id="{AA90B0B2-8E2F-DE32-D642-5290CA20C4C8}"/>
              </a:ext>
            </a:extLst>
          </p:cNvPr>
          <p:cNvSpPr txBox="1"/>
          <p:nvPr/>
        </p:nvSpPr>
        <p:spPr>
          <a:xfrm>
            <a:off x="5814620" y="4700820"/>
            <a:ext cx="938368" cy="27193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67" dirty="0">
                <a:latin typeface="Amazon Ember Light" panose="020B0403020204020204" pitchFamily="34" charset="0"/>
                <a:ea typeface="Amazon Ember Light" panose="020B0403020204020204" pitchFamily="34" charset="0"/>
                <a:cs typeface="Amazon Ember Light" panose="020B0403020204020204" pitchFamily="34" charset="0"/>
              </a:rPr>
              <a:t>deploys</a:t>
            </a:r>
          </a:p>
        </p:txBody>
      </p:sp>
      <p:sp>
        <p:nvSpPr>
          <p:cNvPr id="55" name="TextBox 54">
            <a:extLst>
              <a:ext uri="{FF2B5EF4-FFF2-40B4-BE49-F238E27FC236}">
                <a16:creationId xmlns:a16="http://schemas.microsoft.com/office/drawing/2014/main" id="{A37243FF-397A-0B77-EE7F-3C75F47CE0B1}"/>
              </a:ext>
            </a:extLst>
          </p:cNvPr>
          <p:cNvSpPr txBox="1"/>
          <p:nvPr/>
        </p:nvSpPr>
        <p:spPr>
          <a:xfrm>
            <a:off x="7222359" y="3325694"/>
            <a:ext cx="1319592" cy="246221"/>
          </a:xfrm>
          <a:prstGeom prst="rect">
            <a:avLst/>
          </a:prstGeom>
          <a:noFill/>
        </p:spPr>
        <p:txBody>
          <a:bodyPr wrap="none" rtlCol="0">
            <a:spAutoFit/>
          </a:bodyPr>
          <a:lstStyle/>
          <a:p>
            <a:pPr algn="l"/>
            <a:r>
              <a:rPr lang="en-BR" sz="1000" dirty="0">
                <a:latin typeface="Amazon Ember Light" panose="020B0403020204020204" pitchFamily="34" charset="0"/>
                <a:ea typeface="Amazon Ember Light" panose="020B0403020204020204" pitchFamily="34" charset="0"/>
                <a:cs typeface="Amazon Ember Light" panose="020B0403020204020204" pitchFamily="34" charset="0"/>
              </a:rPr>
              <a:t>Amazon EKS Cluster</a:t>
            </a:r>
          </a:p>
        </p:txBody>
      </p:sp>
      <p:sp>
        <p:nvSpPr>
          <p:cNvPr id="56" name="Rectangle 55">
            <a:extLst>
              <a:ext uri="{FF2B5EF4-FFF2-40B4-BE49-F238E27FC236}">
                <a16:creationId xmlns:a16="http://schemas.microsoft.com/office/drawing/2014/main" id="{2D491593-D93B-1BD3-B43F-B0E62FE3E970}"/>
              </a:ext>
            </a:extLst>
          </p:cNvPr>
          <p:cNvSpPr/>
          <p:nvPr/>
        </p:nvSpPr>
        <p:spPr>
          <a:xfrm>
            <a:off x="6815216" y="3243076"/>
            <a:ext cx="4936795" cy="1202514"/>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endParaRPr lang="en-US" sz="1000" dirty="0">
              <a:solidFill>
                <a:schemeClr val="tx1"/>
              </a:solidFill>
            </a:endParaRPr>
          </a:p>
        </p:txBody>
      </p:sp>
      <p:sp>
        <p:nvSpPr>
          <p:cNvPr id="57" name="Rectangle 56">
            <a:extLst>
              <a:ext uri="{FF2B5EF4-FFF2-40B4-BE49-F238E27FC236}">
                <a16:creationId xmlns:a16="http://schemas.microsoft.com/office/drawing/2014/main" id="{ABF740E6-A601-328B-8DC6-97812D7C7416}"/>
              </a:ext>
            </a:extLst>
          </p:cNvPr>
          <p:cNvSpPr/>
          <p:nvPr/>
        </p:nvSpPr>
        <p:spPr>
          <a:xfrm>
            <a:off x="6976207" y="3725088"/>
            <a:ext cx="1505813" cy="52317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solidFill>
                  <a:schemeClr val="tx1"/>
                </a:solidFill>
              </a:rPr>
              <a:t>Namespace</a:t>
            </a:r>
          </a:p>
        </p:txBody>
      </p:sp>
      <p:sp>
        <p:nvSpPr>
          <p:cNvPr id="58" name="Rectangle 57">
            <a:extLst>
              <a:ext uri="{FF2B5EF4-FFF2-40B4-BE49-F238E27FC236}">
                <a16:creationId xmlns:a16="http://schemas.microsoft.com/office/drawing/2014/main" id="{5BA8573F-6062-D143-94B5-F5E77AE830C2}"/>
              </a:ext>
            </a:extLst>
          </p:cNvPr>
          <p:cNvSpPr/>
          <p:nvPr/>
        </p:nvSpPr>
        <p:spPr>
          <a:xfrm>
            <a:off x="8546285" y="3725087"/>
            <a:ext cx="1542739" cy="52317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solidFill>
                  <a:schemeClr val="tx1"/>
                </a:solidFill>
              </a:rPr>
              <a:t>Namespace</a:t>
            </a:r>
          </a:p>
        </p:txBody>
      </p:sp>
      <p:sp>
        <p:nvSpPr>
          <p:cNvPr id="59" name="Rectangle 58">
            <a:extLst>
              <a:ext uri="{FF2B5EF4-FFF2-40B4-BE49-F238E27FC236}">
                <a16:creationId xmlns:a16="http://schemas.microsoft.com/office/drawing/2014/main" id="{C1F8B8B1-4846-837C-2D77-72488C563838}"/>
              </a:ext>
            </a:extLst>
          </p:cNvPr>
          <p:cNvSpPr/>
          <p:nvPr/>
        </p:nvSpPr>
        <p:spPr>
          <a:xfrm>
            <a:off x="10153288" y="3725086"/>
            <a:ext cx="1471083" cy="52317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000" dirty="0">
                <a:solidFill>
                  <a:schemeClr val="tx1"/>
                </a:solidFill>
              </a:rPr>
              <a:t>Namespace</a:t>
            </a:r>
          </a:p>
        </p:txBody>
      </p:sp>
      <p:pic>
        <p:nvPicPr>
          <p:cNvPr id="60" name="Picture 14" descr="Helm logo transparent PNG - StickPNG">
            <a:extLst>
              <a:ext uri="{FF2B5EF4-FFF2-40B4-BE49-F238E27FC236}">
                <a16:creationId xmlns:a16="http://schemas.microsoft.com/office/drawing/2014/main" id="{7FC4F0DC-822F-1BF1-6BF3-B9A06D404C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18189" y="1705675"/>
            <a:ext cx="451453" cy="451453"/>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pic>
        <p:nvPicPr>
          <p:cNvPr id="61" name="Picture 16" descr="terraform&quot; Icon - Download for free – Iconduck">
            <a:extLst>
              <a:ext uri="{FF2B5EF4-FFF2-40B4-BE49-F238E27FC236}">
                <a16:creationId xmlns:a16="http://schemas.microsoft.com/office/drawing/2014/main" id="{DD45ED8C-0200-5441-1291-94187290942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95620" y="1705675"/>
            <a:ext cx="374620" cy="425548"/>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C46C3EE9-E2C3-FACC-624C-4CB273A8A2D9}"/>
              </a:ext>
            </a:extLst>
          </p:cNvPr>
          <p:cNvSpPr txBox="1"/>
          <p:nvPr/>
        </p:nvSpPr>
        <p:spPr>
          <a:xfrm>
            <a:off x="8664995" y="1560334"/>
            <a:ext cx="1597091" cy="348878"/>
          </a:xfrm>
          <a:prstGeom prst="rect">
            <a:avLst/>
          </a:prstGeom>
          <a:noFill/>
        </p:spPr>
        <p:txBody>
          <a:bodyPr wrap="square" rtlCol="0">
            <a:spAutoFit/>
          </a:bodyPr>
          <a:lstStyle/>
          <a:p>
            <a:pPr algn="ctr"/>
            <a:r>
              <a:rPr lang="en-GB" sz="1667" dirty="0">
                <a:latin typeface="Amazon Ember Light" panose="020B0403020204020204" pitchFamily="34" charset="0"/>
                <a:ea typeface="Amazon Ember Light" panose="020B0403020204020204" pitchFamily="34" charset="0"/>
                <a:cs typeface="Amazon Ember Light" panose="020B0403020204020204" pitchFamily="34" charset="0"/>
              </a:rPr>
              <a:t>FluxV2</a:t>
            </a:r>
          </a:p>
        </p:txBody>
      </p:sp>
      <p:pic>
        <p:nvPicPr>
          <p:cNvPr id="63" name="Picture 2" descr="Flux project · GitHub">
            <a:extLst>
              <a:ext uri="{FF2B5EF4-FFF2-40B4-BE49-F238E27FC236}">
                <a16:creationId xmlns:a16="http://schemas.microsoft.com/office/drawing/2014/main" id="{8E20A901-163E-AF5E-F6A2-F824EAA0619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52626" y="1354062"/>
            <a:ext cx="634058" cy="634058"/>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B8493AB6-20CD-D57A-E21D-75A437BF3630}"/>
              </a:ext>
            </a:extLst>
          </p:cNvPr>
          <p:cNvSpPr/>
          <p:nvPr/>
        </p:nvSpPr>
        <p:spPr>
          <a:xfrm>
            <a:off x="439989" y="3782978"/>
            <a:ext cx="2933643" cy="345270"/>
          </a:xfrm>
          <a:prstGeom prst="roundRect">
            <a:avLst/>
          </a:prstGeom>
          <a:solidFill>
            <a:schemeClr val="tx1">
              <a:alpha val="30146"/>
            </a:schemeClr>
          </a:solidFill>
          <a:ln>
            <a:solidFill>
              <a:schemeClr val="accent1"/>
            </a:solidFill>
          </a:ln>
          <a:effectLst>
            <a:reflection endPos="0" dist="50800" dir="5400000" sy="-100000" algn="bl" rotWithShape="0"/>
            <a:softEdge rad="71731"/>
          </a:effectLst>
        </p:spPr>
        <p:style>
          <a:lnRef idx="1">
            <a:schemeClr val="accent1"/>
          </a:lnRef>
          <a:fillRef idx="2">
            <a:schemeClr val="accent1"/>
          </a:fillRef>
          <a:effectRef idx="1">
            <a:schemeClr val="accent1"/>
          </a:effectRef>
          <a:fontRef idx="minor">
            <a:schemeClr val="dk1"/>
          </a:fontRef>
        </p:style>
        <p:txBody>
          <a:bodyPr lIns="45720" tIns="45720" rIns="45720" rtlCol="0" anchor="ctr"/>
          <a:lstStyle/>
          <a:p>
            <a:pPr algn="ctr"/>
            <a:endParaRPr lang="en-BR" dirty="0" err="1">
              <a:solidFill>
                <a:schemeClr val="tx1"/>
              </a:solidFill>
            </a:endParaRPr>
          </a:p>
        </p:txBody>
      </p:sp>
      <p:sp>
        <p:nvSpPr>
          <p:cNvPr id="10" name="Rounded Rectangle 9">
            <a:extLst>
              <a:ext uri="{FF2B5EF4-FFF2-40B4-BE49-F238E27FC236}">
                <a16:creationId xmlns:a16="http://schemas.microsoft.com/office/drawing/2014/main" id="{3338FA52-10FD-3FB1-E772-614DE621377A}"/>
              </a:ext>
            </a:extLst>
          </p:cNvPr>
          <p:cNvSpPr/>
          <p:nvPr/>
        </p:nvSpPr>
        <p:spPr>
          <a:xfrm>
            <a:off x="439988" y="4195676"/>
            <a:ext cx="2933643" cy="345270"/>
          </a:xfrm>
          <a:prstGeom prst="roundRect">
            <a:avLst/>
          </a:prstGeom>
          <a:solidFill>
            <a:schemeClr val="tx1">
              <a:alpha val="30146"/>
            </a:schemeClr>
          </a:solidFill>
          <a:ln>
            <a:solidFill>
              <a:schemeClr val="accent1"/>
            </a:solidFill>
          </a:ln>
          <a:effectLst>
            <a:reflection endPos="0" dist="50800" dir="5400000" sy="-100000" algn="bl" rotWithShape="0"/>
            <a:softEdge rad="71731"/>
          </a:effectLst>
        </p:spPr>
        <p:style>
          <a:lnRef idx="1">
            <a:schemeClr val="accent1"/>
          </a:lnRef>
          <a:fillRef idx="2">
            <a:schemeClr val="accent1"/>
          </a:fillRef>
          <a:effectRef idx="1">
            <a:schemeClr val="accent1"/>
          </a:effectRef>
          <a:fontRef idx="minor">
            <a:schemeClr val="dk1"/>
          </a:fontRef>
        </p:style>
        <p:txBody>
          <a:bodyPr lIns="45720" tIns="45720" rIns="45720" rtlCol="0" anchor="ctr"/>
          <a:lstStyle/>
          <a:p>
            <a:pPr algn="ctr"/>
            <a:endParaRPr lang="en-BR" dirty="0" err="1">
              <a:solidFill>
                <a:schemeClr val="tx1"/>
              </a:solidFill>
            </a:endParaRPr>
          </a:p>
        </p:txBody>
      </p:sp>
      <p:sp>
        <p:nvSpPr>
          <p:cNvPr id="11" name="Rounded Rectangle 10">
            <a:extLst>
              <a:ext uri="{FF2B5EF4-FFF2-40B4-BE49-F238E27FC236}">
                <a16:creationId xmlns:a16="http://schemas.microsoft.com/office/drawing/2014/main" id="{444F0F21-860A-965F-2F87-D864F083F9CC}"/>
              </a:ext>
            </a:extLst>
          </p:cNvPr>
          <p:cNvSpPr/>
          <p:nvPr/>
        </p:nvSpPr>
        <p:spPr>
          <a:xfrm>
            <a:off x="427956" y="5233746"/>
            <a:ext cx="2933643" cy="345270"/>
          </a:xfrm>
          <a:prstGeom prst="roundRect">
            <a:avLst/>
          </a:prstGeom>
          <a:solidFill>
            <a:schemeClr val="tx1">
              <a:alpha val="30146"/>
            </a:schemeClr>
          </a:solidFill>
          <a:ln>
            <a:solidFill>
              <a:schemeClr val="accent1"/>
            </a:solidFill>
          </a:ln>
          <a:effectLst>
            <a:reflection endPos="0" dist="50800" dir="5400000" sy="-100000" algn="bl" rotWithShape="0"/>
            <a:softEdge rad="71731"/>
          </a:effectLst>
        </p:spPr>
        <p:style>
          <a:lnRef idx="1">
            <a:schemeClr val="accent1"/>
          </a:lnRef>
          <a:fillRef idx="2">
            <a:schemeClr val="accent1"/>
          </a:fillRef>
          <a:effectRef idx="1">
            <a:schemeClr val="accent1"/>
          </a:effectRef>
          <a:fontRef idx="minor">
            <a:schemeClr val="dk1"/>
          </a:fontRef>
        </p:style>
        <p:txBody>
          <a:bodyPr lIns="45720" tIns="45720" rIns="45720" rtlCol="0" anchor="ctr"/>
          <a:lstStyle/>
          <a:p>
            <a:pPr algn="ctr"/>
            <a:endParaRPr lang="en-BR" dirty="0" err="1">
              <a:solidFill>
                <a:schemeClr val="tx1"/>
              </a:solidFill>
            </a:endParaRPr>
          </a:p>
        </p:txBody>
      </p:sp>
      <p:cxnSp>
        <p:nvCxnSpPr>
          <p:cNvPr id="28" name="Straight Connector 27">
            <a:extLst>
              <a:ext uri="{FF2B5EF4-FFF2-40B4-BE49-F238E27FC236}">
                <a16:creationId xmlns:a16="http://schemas.microsoft.com/office/drawing/2014/main" id="{86B7189F-46ED-A770-6110-D57E8031B883}"/>
              </a:ext>
            </a:extLst>
          </p:cNvPr>
          <p:cNvCxnSpPr>
            <a:cxnSpLocks/>
            <a:stCxn id="4" idx="3"/>
            <a:endCxn id="15" idx="1"/>
          </p:cNvCxnSpPr>
          <p:nvPr/>
        </p:nvCxnSpPr>
        <p:spPr>
          <a:xfrm>
            <a:off x="3936669" y="1679657"/>
            <a:ext cx="797884"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6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11"/>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4" grpId="0"/>
      <p:bldP spid="45" grpId="0"/>
      <p:bldP spid="50" grpId="0"/>
      <p:bldP spid="51" grpId="0"/>
      <p:bldP spid="52" grpId="0"/>
      <p:bldP spid="53" grpId="0"/>
      <p:bldP spid="54" grpId="0"/>
      <p:bldP spid="58" grpId="0" animBg="1"/>
      <p:bldP spid="62" grpId="0"/>
      <p:bldP spid="7" grpId="0" animBg="1"/>
      <p:bldP spid="7" grpId="1" animBg="1"/>
      <p:bldP spid="10" grpId="0" animBg="1"/>
      <p:bldP spid="10" grpId="1" animBg="1"/>
      <p:bldP spid="11" grpId="0" animBg="1"/>
      <p:bldP spid="1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536BDA-9204-C3B5-84D6-D0C41D8131B2}"/>
              </a:ext>
            </a:extLst>
          </p:cNvPr>
          <p:cNvSpPr>
            <a:spLocks noGrp="1"/>
          </p:cNvSpPr>
          <p:nvPr>
            <p:ph type="title"/>
          </p:nvPr>
        </p:nvSpPr>
        <p:spPr>
          <a:xfrm>
            <a:off x="609600" y="3050435"/>
            <a:ext cx="7823200" cy="757130"/>
          </a:xfrm>
        </p:spPr>
        <p:txBody>
          <a:bodyPr/>
          <a:lstStyle/>
          <a:p>
            <a:r>
              <a:rPr lang="en-GB" dirty="0"/>
              <a:t>Demo</a:t>
            </a:r>
            <a:endParaRPr lang="en-US" dirty="0"/>
          </a:p>
        </p:txBody>
      </p:sp>
    </p:spTree>
    <p:extLst>
      <p:ext uri="{BB962C8B-B14F-4D97-AF65-F5344CB8AC3E}">
        <p14:creationId xmlns:p14="http://schemas.microsoft.com/office/powerpoint/2010/main" val="101131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453737" y="346364"/>
            <a:ext cx="11430000" cy="535531"/>
          </a:xfrm>
        </p:spPr>
        <p:txBody>
          <a:bodyPr/>
          <a:lstStyle/>
          <a:p>
            <a:r>
              <a:rPr lang="en-US" dirty="0"/>
              <a:t>Key takeaways </a:t>
            </a:r>
          </a:p>
        </p:txBody>
      </p:sp>
      <p:pic>
        <p:nvPicPr>
          <p:cNvPr id="2" name="Picture 1">
            <a:extLst>
              <a:ext uri="{FF2B5EF4-FFF2-40B4-BE49-F238E27FC236}">
                <a16:creationId xmlns:a16="http://schemas.microsoft.com/office/drawing/2014/main" id="{A214FC50-313E-1164-5DAE-D391BCDDE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732" y="1853640"/>
            <a:ext cx="1854268" cy="1854268"/>
          </a:xfrm>
          <a:prstGeom prst="rect">
            <a:avLst/>
          </a:prstGeom>
        </p:spPr>
      </p:pic>
      <p:pic>
        <p:nvPicPr>
          <p:cNvPr id="5" name="Picture 4">
            <a:extLst>
              <a:ext uri="{FF2B5EF4-FFF2-40B4-BE49-F238E27FC236}">
                <a16:creationId xmlns:a16="http://schemas.microsoft.com/office/drawing/2014/main" id="{8BD8B248-D411-B8E4-88E4-F079C2536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722" y="1777020"/>
            <a:ext cx="1709221" cy="1709221"/>
          </a:xfrm>
          <a:prstGeom prst="rect">
            <a:avLst/>
          </a:prstGeom>
        </p:spPr>
      </p:pic>
      <p:sp>
        <p:nvSpPr>
          <p:cNvPr id="7" name="TextBox 6">
            <a:extLst>
              <a:ext uri="{FF2B5EF4-FFF2-40B4-BE49-F238E27FC236}">
                <a16:creationId xmlns:a16="http://schemas.microsoft.com/office/drawing/2014/main" id="{FE0C5A15-A980-3F09-7A2F-ED3037D497A4}"/>
              </a:ext>
            </a:extLst>
          </p:cNvPr>
          <p:cNvSpPr txBox="1"/>
          <p:nvPr/>
        </p:nvSpPr>
        <p:spPr>
          <a:xfrm>
            <a:off x="1124231" y="3430291"/>
            <a:ext cx="2920201" cy="646331"/>
          </a:xfrm>
          <a:prstGeom prst="rect">
            <a:avLst/>
          </a:prstGeom>
          <a:noFill/>
        </p:spPr>
        <p:txBody>
          <a:bodyPr wrap="square">
            <a:spAutoFit/>
          </a:bodyPr>
          <a:lstStyle/>
          <a:p>
            <a:pPr marL="380985" indent="-380985" algn="ctr"/>
            <a:r>
              <a:rPr lang="en-US" sz="1800" dirty="0"/>
              <a:t>Package tenant </a:t>
            </a:r>
          </a:p>
          <a:p>
            <a:pPr marL="380985" indent="-380985" algn="ctr"/>
            <a:r>
              <a:rPr lang="en-US" sz="1800" dirty="0"/>
              <a:t>deployment definitions</a:t>
            </a:r>
            <a:endParaRPr lang="en-US" dirty="0"/>
          </a:p>
        </p:txBody>
      </p:sp>
      <p:sp>
        <p:nvSpPr>
          <p:cNvPr id="14" name="TextBox 13">
            <a:extLst>
              <a:ext uri="{FF2B5EF4-FFF2-40B4-BE49-F238E27FC236}">
                <a16:creationId xmlns:a16="http://schemas.microsoft.com/office/drawing/2014/main" id="{1D9622CB-2AF4-B9DC-FC5E-1EFAD09B72F6}"/>
              </a:ext>
            </a:extLst>
          </p:cNvPr>
          <p:cNvSpPr txBox="1"/>
          <p:nvPr/>
        </p:nvSpPr>
        <p:spPr>
          <a:xfrm>
            <a:off x="8182284" y="3430290"/>
            <a:ext cx="2920201" cy="646331"/>
          </a:xfrm>
          <a:prstGeom prst="rect">
            <a:avLst/>
          </a:prstGeom>
          <a:noFill/>
        </p:spPr>
        <p:txBody>
          <a:bodyPr wrap="square">
            <a:spAutoFit/>
          </a:bodyPr>
          <a:lstStyle/>
          <a:p>
            <a:pPr algn="ctr"/>
            <a:r>
              <a:rPr lang="en-US" dirty="0"/>
              <a:t>Frequent releases &amp; consistent environments</a:t>
            </a:r>
          </a:p>
        </p:txBody>
      </p:sp>
      <p:pic>
        <p:nvPicPr>
          <p:cNvPr id="16" name="Picture 15">
            <a:extLst>
              <a:ext uri="{FF2B5EF4-FFF2-40B4-BE49-F238E27FC236}">
                <a16:creationId xmlns:a16="http://schemas.microsoft.com/office/drawing/2014/main" id="{78BB2022-6B9B-7505-2DC3-1E2C614A7E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1071" y="1704496"/>
            <a:ext cx="1854268" cy="1854268"/>
          </a:xfrm>
          <a:prstGeom prst="rect">
            <a:avLst/>
          </a:prstGeom>
        </p:spPr>
      </p:pic>
      <p:sp>
        <p:nvSpPr>
          <p:cNvPr id="17" name="TextBox 16">
            <a:extLst>
              <a:ext uri="{FF2B5EF4-FFF2-40B4-BE49-F238E27FC236}">
                <a16:creationId xmlns:a16="http://schemas.microsoft.com/office/drawing/2014/main" id="{78AB3A58-4F49-D223-420C-AA5BB69ECD03}"/>
              </a:ext>
            </a:extLst>
          </p:cNvPr>
          <p:cNvSpPr txBox="1"/>
          <p:nvPr/>
        </p:nvSpPr>
        <p:spPr>
          <a:xfrm>
            <a:off x="4727926" y="3430292"/>
            <a:ext cx="2969231" cy="646331"/>
          </a:xfrm>
          <a:prstGeom prst="rect">
            <a:avLst/>
          </a:prstGeom>
          <a:noFill/>
        </p:spPr>
        <p:txBody>
          <a:bodyPr wrap="square">
            <a:spAutoFit/>
          </a:bodyPr>
          <a:lstStyle/>
          <a:p>
            <a:pPr algn="ctr"/>
            <a:r>
              <a:rPr lang="en-US" dirty="0"/>
              <a:t>Consider options that are immutable/versioned</a:t>
            </a:r>
          </a:p>
        </p:txBody>
      </p:sp>
      <p:pic>
        <p:nvPicPr>
          <p:cNvPr id="18" name="Picture 14" descr="Helm logo transparent PNG - StickPNG">
            <a:extLst>
              <a:ext uri="{FF2B5EF4-FFF2-40B4-BE49-F238E27FC236}">
                <a16:creationId xmlns:a16="http://schemas.microsoft.com/office/drawing/2014/main" id="{4EFC59A6-D2FD-02B2-48B6-748846AF8C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2760" y="4253739"/>
            <a:ext cx="451453" cy="451453"/>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6B196CE0-F6D8-BD61-9364-6D6CCD424A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7488" y="4237501"/>
            <a:ext cx="890106" cy="372037"/>
          </a:xfrm>
          <a:prstGeom prst="rect">
            <a:avLst/>
          </a:prstGeom>
          <a:noFill/>
          <a:effectLst>
            <a:glow rad="127000">
              <a:schemeClr val="tx2">
                <a:alpha val="19627"/>
              </a:schemeClr>
            </a:glow>
            <a:softEdge rad="0"/>
          </a:effectLst>
          <a:extLst>
            <a:ext uri="{909E8E84-426E-40DD-AFC4-6F175D3DCCD1}">
              <a14:hiddenFill xmlns:a14="http://schemas.microsoft.com/office/drawing/2010/main">
                <a:solidFill>
                  <a:srgbClr val="FFFFFF"/>
                </a:solidFill>
              </a14:hiddenFill>
            </a:ext>
          </a:extLst>
        </p:spPr>
      </p:pic>
      <p:pic>
        <p:nvPicPr>
          <p:cNvPr id="20" name="Picture 2" descr="Flux project · GitHub">
            <a:extLst>
              <a:ext uri="{FF2B5EF4-FFF2-40B4-BE49-F238E27FC236}">
                <a16:creationId xmlns:a16="http://schemas.microsoft.com/office/drawing/2014/main" id="{6E541975-1FDE-8A40-8F06-974B0E2C8D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41628" y="4162644"/>
            <a:ext cx="542547" cy="542547"/>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pic>
        <p:nvPicPr>
          <p:cNvPr id="21" name="Picture 6" descr="Argo CD Version Tags - Coralogix">
            <a:extLst>
              <a:ext uri="{FF2B5EF4-FFF2-40B4-BE49-F238E27FC236}">
                <a16:creationId xmlns:a16="http://schemas.microsoft.com/office/drawing/2014/main" id="{61600BC3-38EB-F649-0A6D-ADC71271AF4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3746" y="4162645"/>
            <a:ext cx="542547" cy="542547"/>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pic>
        <p:nvPicPr>
          <p:cNvPr id="22" name="Picture 16" descr="terraform&quot; Icon - Download for free – Iconduck">
            <a:extLst>
              <a:ext uri="{FF2B5EF4-FFF2-40B4-BE49-F238E27FC236}">
                <a16:creationId xmlns:a16="http://schemas.microsoft.com/office/drawing/2014/main" id="{8DED0776-1DCC-CDF4-3F67-2BBC4A94C4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1437" y="4258275"/>
            <a:ext cx="374620" cy="425548"/>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2CD62A-962A-49EE-97B9-671ABD32ABA0}"/>
              </a:ext>
            </a:extLst>
          </p:cNvPr>
          <p:cNvSpPr/>
          <p:nvPr/>
        </p:nvSpPr>
        <p:spPr>
          <a:xfrm>
            <a:off x="785621" y="5462921"/>
            <a:ext cx="10562160" cy="707886"/>
          </a:xfrm>
          <a:prstGeom prst="rect">
            <a:avLst/>
          </a:prstGeom>
        </p:spPr>
        <p:txBody>
          <a:bodyPr wrap="square">
            <a:spAutoFit/>
          </a:bodyPr>
          <a:lstStyle/>
          <a:p>
            <a:pPr algn="ctr"/>
            <a:r>
              <a:rPr lang="en-US" sz="2000" b="1" dirty="0">
                <a:solidFill>
                  <a:srgbClr val="FF9900"/>
                </a:solidFill>
              </a:rPr>
              <a:t>Successful SaaS applications require frequent releases </a:t>
            </a:r>
          </a:p>
          <a:p>
            <a:pPr algn="ctr"/>
            <a:r>
              <a:rPr lang="en-US" sz="2000" b="1" dirty="0">
                <a:solidFill>
                  <a:srgbClr val="FF9900"/>
                </a:solidFill>
              </a:rPr>
              <a:t>and consistent environments</a:t>
            </a:r>
            <a:endParaRPr lang="en-GB" sz="2000" b="1" dirty="0">
              <a:solidFill>
                <a:srgbClr val="FF9900"/>
              </a:solidFill>
            </a:endParaRPr>
          </a:p>
        </p:txBody>
      </p:sp>
    </p:spTree>
    <p:extLst>
      <p:ext uri="{BB962C8B-B14F-4D97-AF65-F5344CB8AC3E}">
        <p14:creationId xmlns:p14="http://schemas.microsoft.com/office/powerpoint/2010/main" val="1656756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DCAA1ABE-0EFF-C886-570F-0BFDF8921FDA}"/>
              </a:ext>
            </a:extLst>
          </p:cNvPr>
          <p:cNvSpPr txBox="1">
            <a:spLocks/>
          </p:cNvSpPr>
          <p:nvPr/>
        </p:nvSpPr>
        <p:spPr>
          <a:xfrm>
            <a:off x="381000" y="6694269"/>
            <a:ext cx="11430000" cy="2855056"/>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endParaRPr lang="en-US" dirty="0"/>
          </a:p>
          <a:p>
            <a:pPr marL="457200" indent="-4572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1C76C5E3-D8FD-E226-56A4-1FBE1DA5A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2" y="2159000"/>
            <a:ext cx="2540000" cy="2540000"/>
          </a:xfrm>
          <a:prstGeom prst="rect">
            <a:avLst/>
          </a:prstGeom>
        </p:spPr>
      </p:pic>
      <p:sp>
        <p:nvSpPr>
          <p:cNvPr id="7" name="Title 4">
            <a:extLst>
              <a:ext uri="{FF2B5EF4-FFF2-40B4-BE49-F238E27FC236}">
                <a16:creationId xmlns:a16="http://schemas.microsoft.com/office/drawing/2014/main" id="{3B134E7E-BA5B-4134-B257-15B48CAD8C69}"/>
              </a:ext>
            </a:extLst>
          </p:cNvPr>
          <p:cNvSpPr>
            <a:spLocks noGrp="1"/>
          </p:cNvSpPr>
          <p:nvPr>
            <p:ph type="title"/>
          </p:nvPr>
        </p:nvSpPr>
        <p:spPr>
          <a:xfrm>
            <a:off x="3310758" y="3050435"/>
            <a:ext cx="7956681" cy="535531"/>
          </a:xfrm>
        </p:spPr>
        <p:txBody>
          <a:bodyPr/>
          <a:lstStyle/>
          <a:p>
            <a:r>
              <a:rPr lang="en-GB" dirty="0"/>
              <a:t>Like to know more? Contact us !</a:t>
            </a:r>
            <a:endParaRPr lang="en-US" dirty="0"/>
          </a:p>
        </p:txBody>
      </p:sp>
    </p:spTree>
    <p:extLst>
      <p:ext uri="{BB962C8B-B14F-4D97-AF65-F5344CB8AC3E}">
        <p14:creationId xmlns:p14="http://schemas.microsoft.com/office/powerpoint/2010/main" val="281216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5BFD8B46-DB7A-2B5B-A15B-4A94EBD1F9DE}"/>
              </a:ext>
            </a:extLst>
          </p:cNvPr>
          <p:cNvSpPr txBox="1">
            <a:spLocks/>
          </p:cNvSpPr>
          <p:nvPr/>
        </p:nvSpPr>
        <p:spPr>
          <a:xfrm>
            <a:off x="787398" y="3727412"/>
            <a:ext cx="3797302" cy="3693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600"/>
              </a:spcAft>
              <a:buSzPct val="90000"/>
              <a:buFont typeface="Arial" panose="020B0604020202020204" pitchFamily="34" charset="0"/>
              <a:buNone/>
              <a:defRPr sz="16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Rodrigo </a:t>
            </a:r>
            <a:r>
              <a:rPr lang="en-US" sz="2000" b="1" dirty="0" err="1"/>
              <a:t>Bersa</a:t>
            </a:r>
            <a:endParaRPr lang="en-US" sz="2000" b="1" dirty="0"/>
          </a:p>
        </p:txBody>
      </p:sp>
      <p:sp>
        <p:nvSpPr>
          <p:cNvPr id="3" name="Text Placeholder 13">
            <a:extLst>
              <a:ext uri="{FF2B5EF4-FFF2-40B4-BE49-F238E27FC236}">
                <a16:creationId xmlns:a16="http://schemas.microsoft.com/office/drawing/2014/main" id="{A6D5E488-0F1B-19DD-46BD-E3D974B93D1A}"/>
              </a:ext>
            </a:extLst>
          </p:cNvPr>
          <p:cNvSpPr txBox="1">
            <a:spLocks/>
          </p:cNvSpPr>
          <p:nvPr/>
        </p:nvSpPr>
        <p:spPr>
          <a:xfrm>
            <a:off x="1313879" y="4166845"/>
            <a:ext cx="3797302" cy="313932"/>
          </a:xfrm>
          <a:prstGeom prst="rect">
            <a:avLst/>
          </a:prstGeom>
        </p:spPr>
        <p:txBody>
          <a:bodyPr vert="horz" wrap="square" lIns="0" tIns="45720" rIns="0" bIns="45720" rtlCol="0" anchor="b" anchorCtr="0">
            <a:spAutoFit/>
          </a:bodyPr>
          <a:lstStyle>
            <a:lvl1pPr marL="0" indent="0" algn="l" defTabSz="914400" rtl="0" eaLnBrk="1" latinLnBrk="0" hangingPunct="1">
              <a:lnSpc>
                <a:spcPct val="90000"/>
              </a:lnSpc>
              <a:spcBef>
                <a:spcPts val="0"/>
              </a:spcBef>
              <a:spcAft>
                <a:spcPts val="1200"/>
              </a:spcAft>
              <a:buSzPct val="90000"/>
              <a:buFont typeface="Arial" panose="020B0604020202020204" pitchFamily="34" charset="0"/>
              <a:buNone/>
              <a:defRPr sz="20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300"/>
              </a:spcAft>
            </a:pPr>
            <a:r>
              <a:rPr lang="en-US" sz="1600" dirty="0" err="1"/>
              <a:t>bersa</a:t>
            </a:r>
            <a:endParaRPr lang="en-US" sz="1600" dirty="0"/>
          </a:p>
        </p:txBody>
      </p:sp>
      <p:sp>
        <p:nvSpPr>
          <p:cNvPr id="4" name="Text Placeholder 11">
            <a:extLst>
              <a:ext uri="{FF2B5EF4-FFF2-40B4-BE49-F238E27FC236}">
                <a16:creationId xmlns:a16="http://schemas.microsoft.com/office/drawing/2014/main" id="{0DC4365B-D7E7-0684-8435-43B8C59922EB}"/>
              </a:ext>
            </a:extLst>
          </p:cNvPr>
          <p:cNvSpPr txBox="1">
            <a:spLocks/>
          </p:cNvSpPr>
          <p:nvPr/>
        </p:nvSpPr>
        <p:spPr>
          <a:xfrm>
            <a:off x="3815779" y="3727412"/>
            <a:ext cx="3797302" cy="36933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0"/>
              </a:spcAft>
              <a:buSzPct val="90000"/>
              <a:buFont typeface="Arial" panose="020B0604020202020204" pitchFamily="34" charset="0"/>
              <a:buNone/>
              <a:defRPr sz="2000" b="0" i="0" kern="1200" cap="none" spc="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Lucas Duarte</a:t>
            </a:r>
          </a:p>
        </p:txBody>
      </p:sp>
      <p:pic>
        <p:nvPicPr>
          <p:cNvPr id="2050" name="Picture 2" descr="Linkedin Logo PNG, Linkedin Logo Transparent Background - FreeIconsPNG">
            <a:extLst>
              <a:ext uri="{FF2B5EF4-FFF2-40B4-BE49-F238E27FC236}">
                <a16:creationId xmlns:a16="http://schemas.microsoft.com/office/drawing/2014/main" id="{FB135D82-AA03-0017-4A11-5E693BACAB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732"/>
          <a:stretch/>
        </p:blipFill>
        <p:spPr bwMode="auto">
          <a:xfrm>
            <a:off x="797523" y="4109403"/>
            <a:ext cx="434377" cy="42881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3">
            <a:extLst>
              <a:ext uri="{FF2B5EF4-FFF2-40B4-BE49-F238E27FC236}">
                <a16:creationId xmlns:a16="http://schemas.microsoft.com/office/drawing/2014/main" id="{71F37CDD-89BF-D898-6858-9FB75492810D}"/>
              </a:ext>
            </a:extLst>
          </p:cNvPr>
          <p:cNvSpPr txBox="1">
            <a:spLocks/>
          </p:cNvSpPr>
          <p:nvPr/>
        </p:nvSpPr>
        <p:spPr>
          <a:xfrm>
            <a:off x="4332135" y="4166845"/>
            <a:ext cx="3797302" cy="313932"/>
          </a:xfrm>
          <a:prstGeom prst="rect">
            <a:avLst/>
          </a:prstGeom>
        </p:spPr>
        <p:txBody>
          <a:bodyPr vert="horz" wrap="square" lIns="0" tIns="45720" rIns="0" bIns="45720" rtlCol="0" anchor="b" anchorCtr="0">
            <a:spAutoFit/>
          </a:bodyPr>
          <a:lstStyle>
            <a:lvl1pPr marL="0" indent="0" algn="l" defTabSz="914400" rtl="0" eaLnBrk="1" latinLnBrk="0" hangingPunct="1">
              <a:lnSpc>
                <a:spcPct val="90000"/>
              </a:lnSpc>
              <a:spcBef>
                <a:spcPts val="0"/>
              </a:spcBef>
              <a:spcAft>
                <a:spcPts val="1200"/>
              </a:spcAft>
              <a:buSzPct val="90000"/>
              <a:buFont typeface="Arial" panose="020B0604020202020204" pitchFamily="34" charset="0"/>
              <a:buNone/>
              <a:defRPr sz="20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300"/>
              </a:spcAft>
            </a:pPr>
            <a:r>
              <a:rPr lang="en-US" sz="1600" dirty="0" err="1"/>
              <a:t>lucas-soriano-alves-duarte</a:t>
            </a:r>
            <a:endParaRPr lang="en-US" sz="1600" dirty="0"/>
          </a:p>
        </p:txBody>
      </p:sp>
      <p:pic>
        <p:nvPicPr>
          <p:cNvPr id="9" name="Picture 2" descr="Linkedin Logo PNG, Linkedin Logo Transparent Background - FreeIconsPNG">
            <a:extLst>
              <a:ext uri="{FF2B5EF4-FFF2-40B4-BE49-F238E27FC236}">
                <a16:creationId xmlns:a16="http://schemas.microsoft.com/office/drawing/2014/main" id="{673FAA5E-ABA4-DE50-8B15-A4F8A4E376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732"/>
          <a:stretch/>
        </p:blipFill>
        <p:spPr bwMode="auto">
          <a:xfrm>
            <a:off x="3815779" y="4109403"/>
            <a:ext cx="434377" cy="4288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E4CBF61-F0F9-C14D-FA3B-C0915CFF4FB8}"/>
              </a:ext>
            </a:extLst>
          </p:cNvPr>
          <p:cNvPicPr>
            <a:picLocks noChangeAspect="1"/>
          </p:cNvPicPr>
          <p:nvPr/>
        </p:nvPicPr>
        <p:blipFill>
          <a:blip r:embed="rId3"/>
          <a:stretch>
            <a:fillRect/>
          </a:stretch>
        </p:blipFill>
        <p:spPr>
          <a:xfrm>
            <a:off x="797523" y="4687504"/>
            <a:ext cx="1143000" cy="1143000"/>
          </a:xfrm>
          <a:prstGeom prst="rect">
            <a:avLst/>
          </a:prstGeom>
        </p:spPr>
      </p:pic>
      <p:pic>
        <p:nvPicPr>
          <p:cNvPr id="7" name="Picture 6">
            <a:extLst>
              <a:ext uri="{FF2B5EF4-FFF2-40B4-BE49-F238E27FC236}">
                <a16:creationId xmlns:a16="http://schemas.microsoft.com/office/drawing/2014/main" id="{5D8D962E-917F-235D-37E6-BC53FEFFC765}"/>
              </a:ext>
            </a:extLst>
          </p:cNvPr>
          <p:cNvPicPr>
            <a:picLocks noChangeAspect="1"/>
          </p:cNvPicPr>
          <p:nvPr/>
        </p:nvPicPr>
        <p:blipFill>
          <a:blip r:embed="rId4"/>
          <a:stretch>
            <a:fillRect/>
          </a:stretch>
        </p:blipFill>
        <p:spPr>
          <a:xfrm>
            <a:off x="3815779" y="4683767"/>
            <a:ext cx="1143000" cy="1143000"/>
          </a:xfrm>
          <a:prstGeom prst="rect">
            <a:avLst/>
          </a:prstGeom>
        </p:spPr>
      </p:pic>
    </p:spTree>
    <p:extLst>
      <p:ext uri="{BB962C8B-B14F-4D97-AF65-F5344CB8AC3E}">
        <p14:creationId xmlns:p14="http://schemas.microsoft.com/office/powerpoint/2010/main" val="142757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F50BFB5C-1734-E101-4680-44BDB7D4EFA3}"/>
              </a:ext>
            </a:extLst>
          </p:cNvPr>
          <p:cNvSpPr txBox="1">
            <a:spLocks/>
          </p:cNvSpPr>
          <p:nvPr/>
        </p:nvSpPr>
        <p:spPr>
          <a:xfrm>
            <a:off x="609600" y="1455968"/>
            <a:ext cx="10972800" cy="480131"/>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0"/>
              </a:spcBef>
              <a:spcAft>
                <a:spcPts val="1200"/>
              </a:spcAft>
              <a:buSzPct val="90000"/>
              <a:buFont typeface="Arial" panose="020B0604020202020204" pitchFamily="34" charset="0"/>
              <a:buNone/>
              <a:defRPr sz="1200" b="1" i="0" kern="1200" cap="all" spc="300" baseline="0">
                <a:solidFill>
                  <a:schemeClr val="tx2"/>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2"/>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2"/>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2"/>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1200"/>
              </a:spcAft>
              <a:buClrTx/>
              <a:buSzPct val="90000"/>
              <a:buFont typeface="Arial" panose="020B0604020202020204" pitchFamily="34" charset="0"/>
              <a:buNone/>
              <a:tabLst/>
              <a:defRPr/>
            </a:pPr>
            <a:r>
              <a:rPr kumimoji="0" lang="en-US" sz="1400" b="1" i="0" u="none" strike="noStrike" kern="1200" cap="all" spc="300" normalizeH="0" baseline="0" noProof="0" dirty="0">
                <a:ln>
                  <a:noFill/>
                </a:ln>
                <a:solidFill>
                  <a:srgbClr val="FF9900"/>
                </a:solidFill>
                <a:effectLst/>
                <a:uLnTx/>
                <a:uFillTx/>
                <a:latin typeface="Amazon Ember Display" panose="020F0603020204020204" pitchFamily="34" charset="0"/>
                <a:ea typeface="+mn-ea"/>
                <a:cs typeface="+mn-cs"/>
              </a:rPr>
              <a:t>Software as a Service (SaaS) is a cloud-based software model that delivers applications to end-users on-demand</a:t>
            </a:r>
          </a:p>
        </p:txBody>
      </p:sp>
      <p:pic>
        <p:nvPicPr>
          <p:cNvPr id="18" name="Graphic 17">
            <a:extLst>
              <a:ext uri="{FF2B5EF4-FFF2-40B4-BE49-F238E27FC236}">
                <a16:creationId xmlns:a16="http://schemas.microsoft.com/office/drawing/2014/main" id="{70612BFE-5BE8-9536-1B00-DD9C4A030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8805" y="2463213"/>
            <a:ext cx="1920240" cy="1920240"/>
          </a:xfrm>
          <a:prstGeom prst="rect">
            <a:avLst/>
          </a:prstGeom>
        </p:spPr>
      </p:pic>
      <p:pic>
        <p:nvPicPr>
          <p:cNvPr id="19" name="Graphic 18">
            <a:extLst>
              <a:ext uri="{FF2B5EF4-FFF2-40B4-BE49-F238E27FC236}">
                <a16:creationId xmlns:a16="http://schemas.microsoft.com/office/drawing/2014/main" id="{0087DF51-8F51-55B1-57FC-59AFCC8795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73040" y="2742573"/>
            <a:ext cx="1645920" cy="1645920"/>
          </a:xfrm>
          <a:prstGeom prst="rect">
            <a:avLst/>
          </a:prstGeom>
        </p:spPr>
      </p:pic>
      <p:pic>
        <p:nvPicPr>
          <p:cNvPr id="20" name="Picture 19">
            <a:extLst>
              <a:ext uri="{FF2B5EF4-FFF2-40B4-BE49-F238E27FC236}">
                <a16:creationId xmlns:a16="http://schemas.microsoft.com/office/drawing/2014/main" id="{63880B58-469A-23A2-FE8C-97C446F64703}"/>
              </a:ext>
            </a:extLst>
          </p:cNvPr>
          <p:cNvPicPr>
            <a:picLocks noChangeAspect="1"/>
          </p:cNvPicPr>
          <p:nvPr/>
        </p:nvPicPr>
        <p:blipFill>
          <a:blip r:embed="rId7">
            <a:duotone>
              <a:schemeClr val="accent1">
                <a:shade val="45000"/>
                <a:satMod val="135000"/>
              </a:schemeClr>
              <a:prstClr val="white"/>
            </a:duotone>
          </a:blip>
          <a:stretch>
            <a:fillRect/>
          </a:stretch>
        </p:blipFill>
        <p:spPr>
          <a:xfrm>
            <a:off x="8752955" y="2879733"/>
            <a:ext cx="1526146" cy="1371600"/>
          </a:xfrm>
          <a:prstGeom prst="rect">
            <a:avLst/>
          </a:prstGeom>
        </p:spPr>
      </p:pic>
      <p:sp>
        <p:nvSpPr>
          <p:cNvPr id="22" name="TextBox 21">
            <a:extLst>
              <a:ext uri="{FF2B5EF4-FFF2-40B4-BE49-F238E27FC236}">
                <a16:creationId xmlns:a16="http://schemas.microsoft.com/office/drawing/2014/main" id="{84E22EDE-2C9C-71D1-0BBA-24BFFC3266BE}"/>
              </a:ext>
            </a:extLst>
          </p:cNvPr>
          <p:cNvSpPr txBox="1"/>
          <p:nvPr/>
        </p:nvSpPr>
        <p:spPr>
          <a:xfrm>
            <a:off x="488864" y="4383453"/>
            <a:ext cx="3980121" cy="646331"/>
          </a:xfrm>
          <a:prstGeom prst="rect">
            <a:avLst/>
          </a:prstGeom>
          <a:noFill/>
        </p:spPr>
        <p:txBody>
          <a:bodyPr wrap="square">
            <a:spAutoFit/>
          </a:bodyPr>
          <a:lstStyle/>
          <a:p>
            <a:pPr algn="ctr"/>
            <a:r>
              <a:rPr lang="en-US" dirty="0"/>
              <a:t>Deployment and </a:t>
            </a:r>
            <a:br>
              <a:rPr lang="en-US" dirty="0"/>
            </a:br>
            <a:r>
              <a:rPr lang="en-US" dirty="0"/>
              <a:t>Infra management</a:t>
            </a:r>
          </a:p>
        </p:txBody>
      </p:sp>
      <p:sp>
        <p:nvSpPr>
          <p:cNvPr id="23" name="TextBox 22">
            <a:extLst>
              <a:ext uri="{FF2B5EF4-FFF2-40B4-BE49-F238E27FC236}">
                <a16:creationId xmlns:a16="http://schemas.microsoft.com/office/drawing/2014/main" id="{90DC62A5-CB26-BD3B-8621-987F97BEAA13}"/>
              </a:ext>
            </a:extLst>
          </p:cNvPr>
          <p:cNvSpPr txBox="1"/>
          <p:nvPr/>
        </p:nvSpPr>
        <p:spPr>
          <a:xfrm>
            <a:off x="4105939" y="4408173"/>
            <a:ext cx="3980121" cy="369332"/>
          </a:xfrm>
          <a:prstGeom prst="rect">
            <a:avLst/>
          </a:prstGeom>
          <a:noFill/>
        </p:spPr>
        <p:txBody>
          <a:bodyPr wrap="square">
            <a:spAutoFit/>
          </a:bodyPr>
          <a:lstStyle/>
          <a:p>
            <a:pPr algn="ctr"/>
            <a:r>
              <a:rPr lang="en-US" dirty="0"/>
              <a:t>Scalability and Elasticity</a:t>
            </a:r>
          </a:p>
        </p:txBody>
      </p:sp>
      <p:sp>
        <p:nvSpPr>
          <p:cNvPr id="24" name="TextBox 23">
            <a:extLst>
              <a:ext uri="{FF2B5EF4-FFF2-40B4-BE49-F238E27FC236}">
                <a16:creationId xmlns:a16="http://schemas.microsoft.com/office/drawing/2014/main" id="{A2C28F49-4A9D-1CDC-9D94-60092041FCCF}"/>
              </a:ext>
            </a:extLst>
          </p:cNvPr>
          <p:cNvSpPr txBox="1"/>
          <p:nvPr/>
        </p:nvSpPr>
        <p:spPr>
          <a:xfrm>
            <a:off x="7525967" y="4414467"/>
            <a:ext cx="3980121" cy="369332"/>
          </a:xfrm>
          <a:prstGeom prst="rect">
            <a:avLst/>
          </a:prstGeom>
          <a:noFill/>
        </p:spPr>
        <p:txBody>
          <a:bodyPr wrap="square">
            <a:spAutoFit/>
          </a:bodyPr>
          <a:lstStyle/>
          <a:p>
            <a:pPr algn="ctr"/>
            <a:r>
              <a:rPr lang="en-US" dirty="0"/>
              <a:t>Revenue Model</a:t>
            </a:r>
          </a:p>
        </p:txBody>
      </p:sp>
      <p:sp>
        <p:nvSpPr>
          <p:cNvPr id="25" name="Title 1">
            <a:extLst>
              <a:ext uri="{FF2B5EF4-FFF2-40B4-BE49-F238E27FC236}">
                <a16:creationId xmlns:a16="http://schemas.microsoft.com/office/drawing/2014/main" id="{6B201995-E2B4-6088-AA46-72320673BF78}"/>
              </a:ext>
            </a:extLst>
          </p:cNvPr>
          <p:cNvSpPr txBox="1">
            <a:spLocks/>
          </p:cNvSpPr>
          <p:nvPr/>
        </p:nvSpPr>
        <p:spPr>
          <a:xfrm>
            <a:off x="381000" y="304800"/>
            <a:ext cx="114300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What is SaaS?</a:t>
            </a:r>
          </a:p>
        </p:txBody>
      </p:sp>
    </p:spTree>
    <p:extLst>
      <p:ext uri="{BB962C8B-B14F-4D97-AF65-F5344CB8AC3E}">
        <p14:creationId xmlns:p14="http://schemas.microsoft.com/office/powerpoint/2010/main" val="168183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BC8D9D0-282A-CDAE-7838-ED83D294C9CF}"/>
              </a:ext>
            </a:extLst>
          </p:cNvPr>
          <p:cNvSpPr txBox="1"/>
          <p:nvPr/>
        </p:nvSpPr>
        <p:spPr>
          <a:xfrm>
            <a:off x="903991" y="1995583"/>
            <a:ext cx="1555234" cy="369332"/>
          </a:xfrm>
          <a:prstGeom prst="rect">
            <a:avLst/>
          </a:prstGeom>
          <a:noFill/>
        </p:spPr>
        <p:txBody>
          <a:bodyPr wrap="none" rtlCol="0">
            <a:spAutoFit/>
          </a:bodyPr>
          <a:lstStyle/>
          <a:p>
            <a:pPr algn="l"/>
            <a:r>
              <a:rPr lang="en-US" dirty="0"/>
              <a:t>Pool Tenants</a:t>
            </a:r>
          </a:p>
        </p:txBody>
      </p:sp>
      <p:grpSp>
        <p:nvGrpSpPr>
          <p:cNvPr id="12" name="Group 11">
            <a:extLst>
              <a:ext uri="{FF2B5EF4-FFF2-40B4-BE49-F238E27FC236}">
                <a16:creationId xmlns:a16="http://schemas.microsoft.com/office/drawing/2014/main" id="{AEC0B0FF-8391-DAB6-0BAE-B8F00BDAAD6C}"/>
              </a:ext>
            </a:extLst>
          </p:cNvPr>
          <p:cNvGrpSpPr/>
          <p:nvPr/>
        </p:nvGrpSpPr>
        <p:grpSpPr>
          <a:xfrm>
            <a:off x="774763" y="3628792"/>
            <a:ext cx="1818690" cy="1424176"/>
            <a:chOff x="2496973" y="4149301"/>
            <a:chExt cx="1818690" cy="1424176"/>
          </a:xfrm>
        </p:grpSpPr>
        <p:pic>
          <p:nvPicPr>
            <p:cNvPr id="6" name="Picture 5">
              <a:extLst>
                <a:ext uri="{FF2B5EF4-FFF2-40B4-BE49-F238E27FC236}">
                  <a16:creationId xmlns:a16="http://schemas.microsoft.com/office/drawing/2014/main" id="{160E4EEE-26A2-942A-D54C-F2A9338D379E}"/>
                </a:ext>
              </a:extLst>
            </p:cNvPr>
            <p:cNvPicPr>
              <a:picLocks noChangeAspect="1"/>
            </p:cNvPicPr>
            <p:nvPr/>
          </p:nvPicPr>
          <p:blipFill>
            <a:blip r:embed="rId3"/>
            <a:stretch>
              <a:fillRect/>
            </a:stretch>
          </p:blipFill>
          <p:spPr>
            <a:xfrm>
              <a:off x="3225073" y="4302895"/>
              <a:ext cx="1090590" cy="1270582"/>
            </a:xfrm>
            <a:prstGeom prst="rect">
              <a:avLst/>
            </a:prstGeom>
          </p:spPr>
        </p:pic>
        <p:pic>
          <p:nvPicPr>
            <p:cNvPr id="8" name="Picture 7">
              <a:extLst>
                <a:ext uri="{FF2B5EF4-FFF2-40B4-BE49-F238E27FC236}">
                  <a16:creationId xmlns:a16="http://schemas.microsoft.com/office/drawing/2014/main" id="{9EBAE999-F4C2-8F99-8874-283A739C7D9D}"/>
                </a:ext>
              </a:extLst>
            </p:cNvPr>
            <p:cNvPicPr>
              <a:picLocks noChangeAspect="1"/>
            </p:cNvPicPr>
            <p:nvPr/>
          </p:nvPicPr>
          <p:blipFill>
            <a:blip r:embed="rId3"/>
            <a:stretch>
              <a:fillRect/>
            </a:stretch>
          </p:blipFill>
          <p:spPr>
            <a:xfrm>
              <a:off x="2858524" y="4149301"/>
              <a:ext cx="1090589" cy="1270581"/>
            </a:xfrm>
            <a:prstGeom prst="rect">
              <a:avLst/>
            </a:prstGeom>
          </p:spPr>
        </p:pic>
        <p:pic>
          <p:nvPicPr>
            <p:cNvPr id="9" name="Picture 8">
              <a:extLst>
                <a:ext uri="{FF2B5EF4-FFF2-40B4-BE49-F238E27FC236}">
                  <a16:creationId xmlns:a16="http://schemas.microsoft.com/office/drawing/2014/main" id="{AE31B359-3500-B36B-81C4-0FD7568BF3BD}"/>
                </a:ext>
              </a:extLst>
            </p:cNvPr>
            <p:cNvPicPr>
              <a:picLocks noChangeAspect="1"/>
            </p:cNvPicPr>
            <p:nvPr/>
          </p:nvPicPr>
          <p:blipFill>
            <a:blip r:embed="rId3"/>
            <a:stretch>
              <a:fillRect/>
            </a:stretch>
          </p:blipFill>
          <p:spPr>
            <a:xfrm>
              <a:off x="2496973" y="4302895"/>
              <a:ext cx="1090589" cy="1270581"/>
            </a:xfrm>
            <a:prstGeom prst="rect">
              <a:avLst/>
            </a:prstGeom>
          </p:spPr>
        </p:pic>
      </p:grpSp>
      <p:sp>
        <p:nvSpPr>
          <p:cNvPr id="11" name="Rounded Rectangle 10">
            <a:extLst>
              <a:ext uri="{FF2B5EF4-FFF2-40B4-BE49-F238E27FC236}">
                <a16:creationId xmlns:a16="http://schemas.microsoft.com/office/drawing/2014/main" id="{EAB4B932-1AA1-950D-0215-8B98D3DB31F7}"/>
              </a:ext>
            </a:extLst>
          </p:cNvPr>
          <p:cNvSpPr/>
          <p:nvPr/>
        </p:nvSpPr>
        <p:spPr>
          <a:xfrm>
            <a:off x="779408" y="2674876"/>
            <a:ext cx="1809400" cy="64346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SaaS</a:t>
            </a:r>
          </a:p>
        </p:txBody>
      </p:sp>
      <p:cxnSp>
        <p:nvCxnSpPr>
          <p:cNvPr id="13" name="Straight Arrow Connector 12">
            <a:extLst>
              <a:ext uri="{FF2B5EF4-FFF2-40B4-BE49-F238E27FC236}">
                <a16:creationId xmlns:a16="http://schemas.microsoft.com/office/drawing/2014/main" id="{BAA6CDA2-E12B-4287-9B39-446D0BDDC328}"/>
              </a:ext>
            </a:extLst>
          </p:cNvPr>
          <p:cNvCxnSpPr>
            <a:cxnSpLocks/>
          </p:cNvCxnSpPr>
          <p:nvPr/>
        </p:nvCxnSpPr>
        <p:spPr>
          <a:xfrm flipV="1">
            <a:off x="1684108" y="3312581"/>
            <a:ext cx="0" cy="48296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7EB673D-6312-D8CD-8C19-A1F86E8DD292}"/>
              </a:ext>
            </a:extLst>
          </p:cNvPr>
          <p:cNvPicPr>
            <a:picLocks noChangeAspect="1"/>
          </p:cNvPicPr>
          <p:nvPr/>
        </p:nvPicPr>
        <p:blipFill>
          <a:blip r:embed="rId3"/>
          <a:stretch>
            <a:fillRect/>
          </a:stretch>
        </p:blipFill>
        <p:spPr>
          <a:xfrm>
            <a:off x="3779677" y="3580941"/>
            <a:ext cx="1090589" cy="1270582"/>
          </a:xfrm>
          <a:prstGeom prst="rect">
            <a:avLst/>
          </a:prstGeom>
        </p:spPr>
      </p:pic>
      <p:cxnSp>
        <p:nvCxnSpPr>
          <p:cNvPr id="16" name="Straight Arrow Connector 15">
            <a:extLst>
              <a:ext uri="{FF2B5EF4-FFF2-40B4-BE49-F238E27FC236}">
                <a16:creationId xmlns:a16="http://schemas.microsoft.com/office/drawing/2014/main" id="{8F0A5123-87C4-9F3B-E50A-C7672AAFBC7A}"/>
              </a:ext>
            </a:extLst>
          </p:cNvPr>
          <p:cNvCxnSpPr>
            <a:cxnSpLocks/>
          </p:cNvCxnSpPr>
          <p:nvPr/>
        </p:nvCxnSpPr>
        <p:spPr>
          <a:xfrm flipV="1">
            <a:off x="4294865" y="3312581"/>
            <a:ext cx="0" cy="48296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886C5B0B-861D-CFBE-3F53-6784475C2D77}"/>
              </a:ext>
            </a:extLst>
          </p:cNvPr>
          <p:cNvGrpSpPr/>
          <p:nvPr/>
        </p:nvGrpSpPr>
        <p:grpSpPr>
          <a:xfrm>
            <a:off x="3358926" y="2674876"/>
            <a:ext cx="3641774" cy="643467"/>
            <a:chOff x="3219761" y="3298647"/>
            <a:chExt cx="3641774" cy="643467"/>
          </a:xfrm>
        </p:grpSpPr>
        <p:sp>
          <p:nvSpPr>
            <p:cNvPr id="14" name="Rounded Rectangle 13">
              <a:extLst>
                <a:ext uri="{FF2B5EF4-FFF2-40B4-BE49-F238E27FC236}">
                  <a16:creationId xmlns:a16="http://schemas.microsoft.com/office/drawing/2014/main" id="{D69A02C2-2248-031B-368D-95F8CE5D2418}"/>
                </a:ext>
              </a:extLst>
            </p:cNvPr>
            <p:cNvSpPr/>
            <p:nvPr/>
          </p:nvSpPr>
          <p:spPr>
            <a:xfrm>
              <a:off x="3219761" y="3298647"/>
              <a:ext cx="1809400" cy="64346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SaaS</a:t>
              </a:r>
            </a:p>
          </p:txBody>
        </p:sp>
        <p:sp>
          <p:nvSpPr>
            <p:cNvPr id="17" name="Rounded Rectangle 16">
              <a:extLst>
                <a:ext uri="{FF2B5EF4-FFF2-40B4-BE49-F238E27FC236}">
                  <a16:creationId xmlns:a16="http://schemas.microsoft.com/office/drawing/2014/main" id="{2D6A7CDA-A2D8-2591-AD2D-E214EA88CB1D}"/>
                </a:ext>
              </a:extLst>
            </p:cNvPr>
            <p:cNvSpPr/>
            <p:nvPr/>
          </p:nvSpPr>
          <p:spPr>
            <a:xfrm>
              <a:off x="5052135" y="3298647"/>
              <a:ext cx="1809400" cy="64346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SaaS</a:t>
              </a:r>
            </a:p>
          </p:txBody>
        </p:sp>
      </p:grpSp>
      <p:pic>
        <p:nvPicPr>
          <p:cNvPr id="18" name="Picture 17">
            <a:extLst>
              <a:ext uri="{FF2B5EF4-FFF2-40B4-BE49-F238E27FC236}">
                <a16:creationId xmlns:a16="http://schemas.microsoft.com/office/drawing/2014/main" id="{9547ADA0-16E7-1E48-F704-B5BEA12629A8}"/>
              </a:ext>
            </a:extLst>
          </p:cNvPr>
          <p:cNvPicPr>
            <a:picLocks noChangeAspect="1"/>
          </p:cNvPicPr>
          <p:nvPr/>
        </p:nvPicPr>
        <p:blipFill>
          <a:blip r:embed="rId3"/>
          <a:stretch>
            <a:fillRect/>
          </a:stretch>
        </p:blipFill>
        <p:spPr>
          <a:xfrm>
            <a:off x="5566894" y="3580941"/>
            <a:ext cx="1090589" cy="1270582"/>
          </a:xfrm>
          <a:prstGeom prst="rect">
            <a:avLst/>
          </a:prstGeom>
        </p:spPr>
      </p:pic>
      <p:cxnSp>
        <p:nvCxnSpPr>
          <p:cNvPr id="19" name="Straight Arrow Connector 18">
            <a:extLst>
              <a:ext uri="{FF2B5EF4-FFF2-40B4-BE49-F238E27FC236}">
                <a16:creationId xmlns:a16="http://schemas.microsoft.com/office/drawing/2014/main" id="{44437E22-F7F2-D22D-0BFD-3A26576628AA}"/>
              </a:ext>
            </a:extLst>
          </p:cNvPr>
          <p:cNvCxnSpPr>
            <a:cxnSpLocks/>
          </p:cNvCxnSpPr>
          <p:nvPr/>
        </p:nvCxnSpPr>
        <p:spPr>
          <a:xfrm flipV="1">
            <a:off x="6096000" y="3312581"/>
            <a:ext cx="0" cy="48296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34144E-A39D-8592-82B0-66B4E9C640DB}"/>
              </a:ext>
            </a:extLst>
          </p:cNvPr>
          <p:cNvSpPr txBox="1"/>
          <p:nvPr/>
        </p:nvSpPr>
        <p:spPr>
          <a:xfrm>
            <a:off x="4431586" y="1989579"/>
            <a:ext cx="1473480" cy="369332"/>
          </a:xfrm>
          <a:prstGeom prst="rect">
            <a:avLst/>
          </a:prstGeom>
          <a:noFill/>
        </p:spPr>
        <p:txBody>
          <a:bodyPr wrap="none" rtlCol="0">
            <a:spAutoFit/>
          </a:bodyPr>
          <a:lstStyle/>
          <a:p>
            <a:pPr algn="l"/>
            <a:r>
              <a:rPr lang="en-US" dirty="0"/>
              <a:t>Silo Tenants</a:t>
            </a:r>
          </a:p>
        </p:txBody>
      </p:sp>
      <p:cxnSp>
        <p:nvCxnSpPr>
          <p:cNvPr id="23" name="Straight Arrow Connector 22">
            <a:extLst>
              <a:ext uri="{FF2B5EF4-FFF2-40B4-BE49-F238E27FC236}">
                <a16:creationId xmlns:a16="http://schemas.microsoft.com/office/drawing/2014/main" id="{4B06B55C-27E6-6D30-95FC-4220C0D79D3E}"/>
              </a:ext>
            </a:extLst>
          </p:cNvPr>
          <p:cNvCxnSpPr>
            <a:cxnSpLocks/>
          </p:cNvCxnSpPr>
          <p:nvPr/>
        </p:nvCxnSpPr>
        <p:spPr>
          <a:xfrm flipV="1">
            <a:off x="8747034" y="3312581"/>
            <a:ext cx="0" cy="48296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F5D8CB8-87D3-4D3B-1F1B-931AB2DD684F}"/>
              </a:ext>
            </a:extLst>
          </p:cNvPr>
          <p:cNvGrpSpPr/>
          <p:nvPr/>
        </p:nvGrpSpPr>
        <p:grpSpPr>
          <a:xfrm>
            <a:off x="7775463" y="2674876"/>
            <a:ext cx="3641774" cy="643467"/>
            <a:chOff x="7719438" y="3298647"/>
            <a:chExt cx="3641774" cy="643467"/>
          </a:xfrm>
        </p:grpSpPr>
        <p:sp>
          <p:nvSpPr>
            <p:cNvPr id="21" name="Rounded Rectangle 20">
              <a:extLst>
                <a:ext uri="{FF2B5EF4-FFF2-40B4-BE49-F238E27FC236}">
                  <a16:creationId xmlns:a16="http://schemas.microsoft.com/office/drawing/2014/main" id="{FACC71FB-8C15-F898-25C4-8730232B8795}"/>
                </a:ext>
              </a:extLst>
            </p:cNvPr>
            <p:cNvSpPr/>
            <p:nvPr/>
          </p:nvSpPr>
          <p:spPr>
            <a:xfrm>
              <a:off x="7719438" y="3298647"/>
              <a:ext cx="1809400" cy="64346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SaaS</a:t>
              </a:r>
            </a:p>
          </p:txBody>
        </p:sp>
        <p:sp>
          <p:nvSpPr>
            <p:cNvPr id="24" name="Rounded Rectangle 23">
              <a:extLst>
                <a:ext uri="{FF2B5EF4-FFF2-40B4-BE49-F238E27FC236}">
                  <a16:creationId xmlns:a16="http://schemas.microsoft.com/office/drawing/2014/main" id="{CA80DCFE-279E-1BB3-3ABE-B5B1B011BB59}"/>
                </a:ext>
              </a:extLst>
            </p:cNvPr>
            <p:cNvSpPr/>
            <p:nvPr/>
          </p:nvSpPr>
          <p:spPr>
            <a:xfrm>
              <a:off x="9551812" y="3298647"/>
              <a:ext cx="1809400" cy="64346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tx1"/>
                  </a:solidFill>
                </a:rPr>
                <a:t>SaaS</a:t>
              </a:r>
            </a:p>
          </p:txBody>
        </p:sp>
      </p:grpSp>
      <p:pic>
        <p:nvPicPr>
          <p:cNvPr id="25" name="Picture 24">
            <a:extLst>
              <a:ext uri="{FF2B5EF4-FFF2-40B4-BE49-F238E27FC236}">
                <a16:creationId xmlns:a16="http://schemas.microsoft.com/office/drawing/2014/main" id="{A29D1EC0-0979-1576-B256-59B77135DB71}"/>
              </a:ext>
            </a:extLst>
          </p:cNvPr>
          <p:cNvPicPr>
            <a:picLocks noChangeAspect="1"/>
          </p:cNvPicPr>
          <p:nvPr/>
        </p:nvPicPr>
        <p:blipFill>
          <a:blip r:embed="rId3"/>
          <a:stretch>
            <a:fillRect/>
          </a:stretch>
        </p:blipFill>
        <p:spPr>
          <a:xfrm>
            <a:off x="10078437" y="3581536"/>
            <a:ext cx="1090589" cy="1270582"/>
          </a:xfrm>
          <a:prstGeom prst="rect">
            <a:avLst/>
          </a:prstGeom>
        </p:spPr>
      </p:pic>
      <p:cxnSp>
        <p:nvCxnSpPr>
          <p:cNvPr id="26" name="Straight Arrow Connector 25">
            <a:extLst>
              <a:ext uri="{FF2B5EF4-FFF2-40B4-BE49-F238E27FC236}">
                <a16:creationId xmlns:a16="http://schemas.microsoft.com/office/drawing/2014/main" id="{F166CE59-5828-F33B-90B3-BAF423B391B3}"/>
              </a:ext>
            </a:extLst>
          </p:cNvPr>
          <p:cNvCxnSpPr>
            <a:cxnSpLocks/>
          </p:cNvCxnSpPr>
          <p:nvPr/>
        </p:nvCxnSpPr>
        <p:spPr>
          <a:xfrm flipV="1">
            <a:off x="10602411" y="3318343"/>
            <a:ext cx="0" cy="482961"/>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5EFA322-48C7-CCF0-C86C-856145605D86}"/>
              </a:ext>
            </a:extLst>
          </p:cNvPr>
          <p:cNvSpPr txBox="1"/>
          <p:nvPr/>
        </p:nvSpPr>
        <p:spPr>
          <a:xfrm>
            <a:off x="8680163" y="1995583"/>
            <a:ext cx="1782860" cy="369332"/>
          </a:xfrm>
          <a:prstGeom prst="rect">
            <a:avLst/>
          </a:prstGeom>
          <a:noFill/>
        </p:spPr>
        <p:txBody>
          <a:bodyPr wrap="none" rtlCol="0">
            <a:spAutoFit/>
          </a:bodyPr>
          <a:lstStyle/>
          <a:p>
            <a:pPr algn="l"/>
            <a:r>
              <a:rPr lang="en-US" dirty="0"/>
              <a:t>Hybrid Tenants</a:t>
            </a:r>
          </a:p>
        </p:txBody>
      </p:sp>
      <p:cxnSp>
        <p:nvCxnSpPr>
          <p:cNvPr id="30" name="Straight Arrow Connector 29">
            <a:extLst>
              <a:ext uri="{FF2B5EF4-FFF2-40B4-BE49-F238E27FC236}">
                <a16:creationId xmlns:a16="http://schemas.microsoft.com/office/drawing/2014/main" id="{9DDD04CA-B084-8B16-52BF-D36B0E398A25}"/>
              </a:ext>
            </a:extLst>
          </p:cNvPr>
          <p:cNvCxnSpPr>
            <a:cxnSpLocks/>
          </p:cNvCxnSpPr>
          <p:nvPr/>
        </p:nvCxnSpPr>
        <p:spPr>
          <a:xfrm flipH="1" flipV="1">
            <a:off x="8748244" y="3309120"/>
            <a:ext cx="1854167" cy="4978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17CC8B3-4A7D-157A-A10D-501989660220}"/>
              </a:ext>
            </a:extLst>
          </p:cNvPr>
          <p:cNvGrpSpPr/>
          <p:nvPr/>
        </p:nvGrpSpPr>
        <p:grpSpPr>
          <a:xfrm>
            <a:off x="7867029" y="3580942"/>
            <a:ext cx="1818690" cy="1424176"/>
            <a:chOff x="2496973" y="4149301"/>
            <a:chExt cx="1818690" cy="1424176"/>
          </a:xfrm>
        </p:grpSpPr>
        <p:pic>
          <p:nvPicPr>
            <p:cNvPr id="32" name="Picture 31">
              <a:extLst>
                <a:ext uri="{FF2B5EF4-FFF2-40B4-BE49-F238E27FC236}">
                  <a16:creationId xmlns:a16="http://schemas.microsoft.com/office/drawing/2014/main" id="{E0D9BF5B-491C-337C-7E59-69356EDEEB92}"/>
                </a:ext>
              </a:extLst>
            </p:cNvPr>
            <p:cNvPicPr>
              <a:picLocks noChangeAspect="1"/>
            </p:cNvPicPr>
            <p:nvPr/>
          </p:nvPicPr>
          <p:blipFill>
            <a:blip r:embed="rId3"/>
            <a:stretch>
              <a:fillRect/>
            </a:stretch>
          </p:blipFill>
          <p:spPr>
            <a:xfrm>
              <a:off x="3225073" y="4302895"/>
              <a:ext cx="1090590" cy="1270582"/>
            </a:xfrm>
            <a:prstGeom prst="rect">
              <a:avLst/>
            </a:prstGeom>
          </p:spPr>
        </p:pic>
        <p:pic>
          <p:nvPicPr>
            <p:cNvPr id="33" name="Picture 32">
              <a:extLst>
                <a:ext uri="{FF2B5EF4-FFF2-40B4-BE49-F238E27FC236}">
                  <a16:creationId xmlns:a16="http://schemas.microsoft.com/office/drawing/2014/main" id="{D21C8701-650C-5C1E-8BB5-17CEA772032A}"/>
                </a:ext>
              </a:extLst>
            </p:cNvPr>
            <p:cNvPicPr>
              <a:picLocks noChangeAspect="1"/>
            </p:cNvPicPr>
            <p:nvPr/>
          </p:nvPicPr>
          <p:blipFill>
            <a:blip r:embed="rId3"/>
            <a:stretch>
              <a:fillRect/>
            </a:stretch>
          </p:blipFill>
          <p:spPr>
            <a:xfrm>
              <a:off x="2858524" y="4149301"/>
              <a:ext cx="1090589" cy="1270581"/>
            </a:xfrm>
            <a:prstGeom prst="rect">
              <a:avLst/>
            </a:prstGeom>
          </p:spPr>
        </p:pic>
        <p:pic>
          <p:nvPicPr>
            <p:cNvPr id="34" name="Picture 33">
              <a:extLst>
                <a:ext uri="{FF2B5EF4-FFF2-40B4-BE49-F238E27FC236}">
                  <a16:creationId xmlns:a16="http://schemas.microsoft.com/office/drawing/2014/main" id="{D62C2BA1-A80B-9971-73DD-32BC66734455}"/>
                </a:ext>
              </a:extLst>
            </p:cNvPr>
            <p:cNvPicPr>
              <a:picLocks noChangeAspect="1"/>
            </p:cNvPicPr>
            <p:nvPr/>
          </p:nvPicPr>
          <p:blipFill>
            <a:blip r:embed="rId3"/>
            <a:stretch>
              <a:fillRect/>
            </a:stretch>
          </p:blipFill>
          <p:spPr>
            <a:xfrm>
              <a:off x="2496973" y="4302895"/>
              <a:ext cx="1090589" cy="1270581"/>
            </a:xfrm>
            <a:prstGeom prst="rect">
              <a:avLst/>
            </a:prstGeom>
          </p:spPr>
        </p:pic>
      </p:grpSp>
      <p:sp>
        <p:nvSpPr>
          <p:cNvPr id="39" name="Title 1">
            <a:extLst>
              <a:ext uri="{FF2B5EF4-FFF2-40B4-BE49-F238E27FC236}">
                <a16:creationId xmlns:a16="http://schemas.microsoft.com/office/drawing/2014/main" id="{9C56FC93-0816-A9E9-F53A-84289A7DAF01}"/>
              </a:ext>
            </a:extLst>
          </p:cNvPr>
          <p:cNvSpPr txBox="1">
            <a:spLocks/>
          </p:cNvSpPr>
          <p:nvPr/>
        </p:nvSpPr>
        <p:spPr>
          <a:xfrm>
            <a:off x="381000" y="304800"/>
            <a:ext cx="11430000" cy="535531"/>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a:lstStyle>
          <a:p>
            <a:r>
              <a:rPr lang="en-US" dirty="0"/>
              <a:t>Different Tenant Models</a:t>
            </a:r>
          </a:p>
        </p:txBody>
      </p:sp>
    </p:spTree>
    <p:extLst>
      <p:ext uri="{BB962C8B-B14F-4D97-AF65-F5344CB8AC3E}">
        <p14:creationId xmlns:p14="http://schemas.microsoft.com/office/powerpoint/2010/main" val="312913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381000" y="304800"/>
            <a:ext cx="11430000" cy="535531"/>
          </a:xfrm>
        </p:spPr>
        <p:txBody>
          <a:bodyPr/>
          <a:lstStyle/>
          <a:p>
            <a:r>
              <a:rPr lang="en-US" sz="3200" dirty="0"/>
              <a:t>DevOps and SaaS</a:t>
            </a:r>
            <a:endParaRPr lang="en-US" dirty="0"/>
          </a:p>
        </p:txBody>
      </p:sp>
      <p:grpSp>
        <p:nvGrpSpPr>
          <p:cNvPr id="12" name="Group 11">
            <a:extLst>
              <a:ext uri="{FF2B5EF4-FFF2-40B4-BE49-F238E27FC236}">
                <a16:creationId xmlns:a16="http://schemas.microsoft.com/office/drawing/2014/main" id="{4F55B1B7-C833-B750-1775-EB2E42B7782C}"/>
              </a:ext>
            </a:extLst>
          </p:cNvPr>
          <p:cNvGrpSpPr/>
          <p:nvPr/>
        </p:nvGrpSpPr>
        <p:grpSpPr>
          <a:xfrm>
            <a:off x="4687799" y="1672577"/>
            <a:ext cx="2488396" cy="2715728"/>
            <a:chOff x="5634433" y="2908816"/>
            <a:chExt cx="2488396" cy="2715728"/>
          </a:xfrm>
        </p:grpSpPr>
        <p:sp>
          <p:nvSpPr>
            <p:cNvPr id="13" name="TextBox 12">
              <a:extLst>
                <a:ext uri="{FF2B5EF4-FFF2-40B4-BE49-F238E27FC236}">
                  <a16:creationId xmlns:a16="http://schemas.microsoft.com/office/drawing/2014/main" id="{776363BC-1B9D-8F32-2542-D99091919FA5}"/>
                </a:ext>
              </a:extLst>
            </p:cNvPr>
            <p:cNvSpPr txBox="1"/>
            <p:nvPr/>
          </p:nvSpPr>
          <p:spPr>
            <a:xfrm>
              <a:off x="5634433" y="4814194"/>
              <a:ext cx="2488396" cy="810350"/>
            </a:xfrm>
            <a:prstGeom prst="rect">
              <a:avLst/>
            </a:prstGeom>
            <a:noFill/>
          </p:spPr>
          <p:txBody>
            <a:bodyPr wrap="square" rtlCol="0">
              <a:spAutoFit/>
            </a:bodyPr>
            <a:lstStyle/>
            <a:p>
              <a:pPr algn="ctr"/>
              <a:r>
                <a:rPr lang="en-US" sz="2333" dirty="0">
                  <a:latin typeface="Amazon Ember" panose="020B0603020204020204" pitchFamily="34" charset="0"/>
                  <a:ea typeface="Amazon Ember" panose="020B0603020204020204" pitchFamily="34" charset="0"/>
                  <a:cs typeface="Amazon Ember" panose="020B0603020204020204" pitchFamily="34" charset="0"/>
                </a:rPr>
                <a:t>Operational efficiency</a:t>
              </a:r>
            </a:p>
          </p:txBody>
        </p:sp>
        <p:pic>
          <p:nvPicPr>
            <p:cNvPr id="14" name="Picture 13">
              <a:extLst>
                <a:ext uri="{FF2B5EF4-FFF2-40B4-BE49-F238E27FC236}">
                  <a16:creationId xmlns:a16="http://schemas.microsoft.com/office/drawing/2014/main" id="{4EB932B7-1D01-792C-1D08-F341CDAE51F1}"/>
                </a:ext>
              </a:extLst>
            </p:cNvPr>
            <p:cNvPicPr>
              <a:picLocks noChangeAspect="1"/>
            </p:cNvPicPr>
            <p:nvPr/>
          </p:nvPicPr>
          <p:blipFill>
            <a:blip r:embed="rId3"/>
            <a:stretch>
              <a:fillRect/>
            </a:stretch>
          </p:blipFill>
          <p:spPr>
            <a:xfrm>
              <a:off x="5877020" y="2908816"/>
              <a:ext cx="2003222" cy="2013239"/>
            </a:xfrm>
            <a:prstGeom prst="rect">
              <a:avLst/>
            </a:prstGeom>
          </p:spPr>
        </p:pic>
      </p:grpSp>
      <p:grpSp>
        <p:nvGrpSpPr>
          <p:cNvPr id="15" name="Group 14">
            <a:extLst>
              <a:ext uri="{FF2B5EF4-FFF2-40B4-BE49-F238E27FC236}">
                <a16:creationId xmlns:a16="http://schemas.microsoft.com/office/drawing/2014/main" id="{8F57F879-62CC-F3D5-51E0-E5D6A979DF16}"/>
              </a:ext>
            </a:extLst>
          </p:cNvPr>
          <p:cNvGrpSpPr/>
          <p:nvPr/>
        </p:nvGrpSpPr>
        <p:grpSpPr>
          <a:xfrm>
            <a:off x="1591414" y="1852628"/>
            <a:ext cx="1841896" cy="2207951"/>
            <a:chOff x="2464755" y="2795753"/>
            <a:chExt cx="1841896" cy="2207951"/>
          </a:xfrm>
        </p:grpSpPr>
        <p:sp>
          <p:nvSpPr>
            <p:cNvPr id="16" name="TextBox 15">
              <a:extLst>
                <a:ext uri="{FF2B5EF4-FFF2-40B4-BE49-F238E27FC236}">
                  <a16:creationId xmlns:a16="http://schemas.microsoft.com/office/drawing/2014/main" id="{C4C920FB-E085-7B94-0243-25E184D48427}"/>
                </a:ext>
              </a:extLst>
            </p:cNvPr>
            <p:cNvSpPr txBox="1"/>
            <p:nvPr/>
          </p:nvSpPr>
          <p:spPr>
            <a:xfrm>
              <a:off x="2746424" y="4552362"/>
              <a:ext cx="1055097" cy="451342"/>
            </a:xfrm>
            <a:prstGeom prst="rect">
              <a:avLst/>
            </a:prstGeom>
            <a:noFill/>
          </p:spPr>
          <p:txBody>
            <a:bodyPr wrap="none" rtlCol="0">
              <a:spAutoFit/>
            </a:bodyPr>
            <a:lstStyle/>
            <a:p>
              <a:pPr algn="ctr"/>
              <a:r>
                <a:rPr lang="en-US" sz="2333" dirty="0">
                  <a:latin typeface="Amazon Ember" panose="020B0603020204020204" pitchFamily="34" charset="0"/>
                  <a:ea typeface="Amazon Ember" panose="020B0603020204020204" pitchFamily="34" charset="0"/>
                  <a:cs typeface="Amazon Ember" panose="020B0603020204020204" pitchFamily="34" charset="0"/>
                </a:rPr>
                <a:t>Agility</a:t>
              </a:r>
            </a:p>
          </p:txBody>
        </p:sp>
        <p:pic>
          <p:nvPicPr>
            <p:cNvPr id="17" name="Picture 16">
              <a:extLst>
                <a:ext uri="{FF2B5EF4-FFF2-40B4-BE49-F238E27FC236}">
                  <a16:creationId xmlns:a16="http://schemas.microsoft.com/office/drawing/2014/main" id="{09216732-B726-1957-2BC7-881D8BEB2879}"/>
                </a:ext>
              </a:extLst>
            </p:cNvPr>
            <p:cNvPicPr>
              <a:picLocks noChangeAspect="1"/>
            </p:cNvPicPr>
            <p:nvPr/>
          </p:nvPicPr>
          <p:blipFill>
            <a:blip r:embed="rId4"/>
            <a:stretch>
              <a:fillRect/>
            </a:stretch>
          </p:blipFill>
          <p:spPr>
            <a:xfrm>
              <a:off x="2464755" y="2795753"/>
              <a:ext cx="1841896" cy="1851105"/>
            </a:xfrm>
            <a:prstGeom prst="rect">
              <a:avLst/>
            </a:prstGeom>
          </p:spPr>
        </p:pic>
      </p:grpSp>
      <p:grpSp>
        <p:nvGrpSpPr>
          <p:cNvPr id="18" name="Group 17">
            <a:extLst>
              <a:ext uri="{FF2B5EF4-FFF2-40B4-BE49-F238E27FC236}">
                <a16:creationId xmlns:a16="http://schemas.microsoft.com/office/drawing/2014/main" id="{42FD484F-6D16-B620-5553-A9B15BF20649}"/>
              </a:ext>
            </a:extLst>
          </p:cNvPr>
          <p:cNvGrpSpPr/>
          <p:nvPr/>
        </p:nvGrpSpPr>
        <p:grpSpPr>
          <a:xfrm>
            <a:off x="7851360" y="1901645"/>
            <a:ext cx="2900135" cy="2484209"/>
            <a:chOff x="9174990" y="3101486"/>
            <a:chExt cx="2900135" cy="2484209"/>
          </a:xfrm>
        </p:grpSpPr>
        <p:sp>
          <p:nvSpPr>
            <p:cNvPr id="19" name="TextBox 18">
              <a:extLst>
                <a:ext uri="{FF2B5EF4-FFF2-40B4-BE49-F238E27FC236}">
                  <a16:creationId xmlns:a16="http://schemas.microsoft.com/office/drawing/2014/main" id="{AD776F31-9023-BDD8-4C5D-397DCEF96F67}"/>
                </a:ext>
              </a:extLst>
            </p:cNvPr>
            <p:cNvSpPr txBox="1"/>
            <p:nvPr/>
          </p:nvSpPr>
          <p:spPr>
            <a:xfrm>
              <a:off x="9174990" y="4776243"/>
              <a:ext cx="2900135" cy="809452"/>
            </a:xfrm>
            <a:prstGeom prst="rect">
              <a:avLst/>
            </a:prstGeom>
            <a:noFill/>
          </p:spPr>
          <p:txBody>
            <a:bodyPr wrap="square" rtlCol="0">
              <a:spAutoFit/>
            </a:bodyPr>
            <a:lstStyle/>
            <a:p>
              <a:pPr algn="ctr"/>
              <a:r>
                <a:rPr lang="en-US" sz="2330" dirty="0">
                  <a:latin typeface="Amazon Ember" panose="020B0603020204020204" pitchFamily="34" charset="0"/>
                  <a:ea typeface="Amazon Ember" panose="020B0603020204020204" pitchFamily="34" charset="0"/>
                  <a:cs typeface="Amazon Ember" panose="020B0603020204020204" pitchFamily="34" charset="0"/>
                </a:rPr>
                <a:t>Tenant onboarding</a:t>
              </a:r>
            </a:p>
            <a:p>
              <a:pPr algn="ctr"/>
              <a:r>
                <a:rPr lang="en-US" sz="2330" dirty="0">
                  <a:latin typeface="Amazon Ember" panose="020B0603020204020204" pitchFamily="34" charset="0"/>
                  <a:ea typeface="Amazon Ember" panose="020B0603020204020204" pitchFamily="34" charset="0"/>
                  <a:cs typeface="Amazon Ember" panose="020B0603020204020204" pitchFamily="34" charset="0"/>
                </a:rPr>
                <a:t>automation</a:t>
              </a:r>
            </a:p>
          </p:txBody>
        </p:sp>
        <p:pic>
          <p:nvPicPr>
            <p:cNvPr id="20" name="Picture 19">
              <a:extLst>
                <a:ext uri="{FF2B5EF4-FFF2-40B4-BE49-F238E27FC236}">
                  <a16:creationId xmlns:a16="http://schemas.microsoft.com/office/drawing/2014/main" id="{5AC451DD-F553-9598-FBDB-2D5A49E2B29F}"/>
                </a:ext>
              </a:extLst>
            </p:cNvPr>
            <p:cNvPicPr>
              <a:picLocks noChangeAspect="1"/>
            </p:cNvPicPr>
            <p:nvPr/>
          </p:nvPicPr>
          <p:blipFill>
            <a:blip r:embed="rId5"/>
            <a:stretch>
              <a:fillRect/>
            </a:stretch>
          </p:blipFill>
          <p:spPr>
            <a:xfrm>
              <a:off x="9661847" y="3101486"/>
              <a:ext cx="1741488" cy="1741488"/>
            </a:xfrm>
            <a:prstGeom prst="rect">
              <a:avLst/>
            </a:prstGeom>
          </p:spPr>
        </p:pic>
      </p:grpSp>
      <p:sp>
        <p:nvSpPr>
          <p:cNvPr id="21" name="TextBox 20">
            <a:extLst>
              <a:ext uri="{FF2B5EF4-FFF2-40B4-BE49-F238E27FC236}">
                <a16:creationId xmlns:a16="http://schemas.microsoft.com/office/drawing/2014/main" id="{5AA04270-431D-6B94-CCB0-AC177E0F23D3}"/>
              </a:ext>
            </a:extLst>
          </p:cNvPr>
          <p:cNvSpPr txBox="1"/>
          <p:nvPr/>
        </p:nvSpPr>
        <p:spPr>
          <a:xfrm>
            <a:off x="1003483" y="5067974"/>
            <a:ext cx="10185034" cy="523220"/>
          </a:xfrm>
          <a:prstGeom prst="rect">
            <a:avLst/>
          </a:prstGeom>
          <a:noFill/>
        </p:spPr>
        <p:txBody>
          <a:bodyPr wrap="square">
            <a:spAutoFit/>
          </a:bodyPr>
          <a:lstStyle/>
          <a:p>
            <a:pPr algn="ctr"/>
            <a:r>
              <a:rPr lang="en-US" sz="2800" b="1" dirty="0">
                <a:solidFill>
                  <a:srgbClr val="FF9900"/>
                </a:solidFill>
                <a:latin typeface="Amazon Ember Regular" charset="0"/>
              </a:rPr>
              <a:t>DevOps supports scale and growth</a:t>
            </a:r>
          </a:p>
        </p:txBody>
      </p:sp>
    </p:spTree>
    <p:extLst>
      <p:ext uri="{BB962C8B-B14F-4D97-AF65-F5344CB8AC3E}">
        <p14:creationId xmlns:p14="http://schemas.microsoft.com/office/powerpoint/2010/main" val="376311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381000" y="304800"/>
            <a:ext cx="11430000" cy="535531"/>
          </a:xfrm>
        </p:spPr>
        <p:txBody>
          <a:bodyPr/>
          <a:lstStyle/>
          <a:p>
            <a:r>
              <a:rPr lang="en-GB" sz="3200" dirty="0"/>
              <a:t>SaaS DevOps challenge</a:t>
            </a:r>
            <a:endParaRPr lang="en-US" dirty="0"/>
          </a:p>
        </p:txBody>
      </p:sp>
      <p:cxnSp>
        <p:nvCxnSpPr>
          <p:cNvPr id="149" name="Straight Arrow Connector 148">
            <a:extLst>
              <a:ext uri="{FF2B5EF4-FFF2-40B4-BE49-F238E27FC236}">
                <a16:creationId xmlns:a16="http://schemas.microsoft.com/office/drawing/2014/main" id="{5B4036D6-C522-1901-BF39-A03350943AD7}"/>
              </a:ext>
            </a:extLst>
          </p:cNvPr>
          <p:cNvCxnSpPr>
            <a:cxnSpLocks/>
            <a:stCxn id="255" idx="2"/>
            <a:endCxn id="165" idx="0"/>
          </p:cNvCxnSpPr>
          <p:nvPr/>
        </p:nvCxnSpPr>
        <p:spPr>
          <a:xfrm flipH="1">
            <a:off x="956188" y="3806123"/>
            <a:ext cx="1357" cy="343686"/>
          </a:xfrm>
          <a:prstGeom prst="straightConnector1">
            <a:avLst/>
          </a:prstGeom>
          <a:ln w="19050">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159" name="Graphic 29">
            <a:extLst>
              <a:ext uri="{FF2B5EF4-FFF2-40B4-BE49-F238E27FC236}">
                <a16:creationId xmlns:a16="http://schemas.microsoft.com/office/drawing/2014/main" id="{8AF74B10-1B8C-4305-E493-1BA24FF98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4792" y="855039"/>
            <a:ext cx="356767" cy="356767"/>
          </a:xfrm>
          <a:prstGeom prst="rect">
            <a:avLst/>
          </a:prstGeom>
        </p:spPr>
      </p:pic>
      <p:sp>
        <p:nvSpPr>
          <p:cNvPr id="160" name="TextBox 30">
            <a:extLst>
              <a:ext uri="{FF2B5EF4-FFF2-40B4-BE49-F238E27FC236}">
                <a16:creationId xmlns:a16="http://schemas.microsoft.com/office/drawing/2014/main" id="{7CF5A806-2C6B-303B-3699-38C581F8ADD7}"/>
              </a:ext>
            </a:extLst>
          </p:cNvPr>
          <p:cNvSpPr txBox="1"/>
          <p:nvPr/>
        </p:nvSpPr>
        <p:spPr>
          <a:xfrm>
            <a:off x="6418605" y="893467"/>
            <a:ext cx="1859483" cy="335989"/>
          </a:xfrm>
          <a:prstGeom prst="rect">
            <a:avLst/>
          </a:prstGeom>
          <a:noFill/>
        </p:spPr>
        <p:txBody>
          <a:bodyPr wrap="none" lIns="63500" tIns="63500" rIns="63500" bIns="6350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1719" eaLnBrk="0" fontAlgn="base" hangingPunct="0">
              <a:lnSpc>
                <a:spcPct val="90000"/>
              </a:lnSpc>
              <a:spcBef>
                <a:spcPct val="0"/>
              </a:spcBef>
              <a:spcAft>
                <a:spcPts val="1250"/>
              </a:spcAft>
              <a:defRPr/>
            </a:pPr>
            <a:r>
              <a:rPr lang="en-US" sz="1500" kern="0" dirty="0"/>
              <a:t>Amazon EKS cluster</a:t>
            </a:r>
          </a:p>
        </p:txBody>
      </p:sp>
      <p:sp>
        <p:nvSpPr>
          <p:cNvPr id="161" name="Rectangle 160">
            <a:extLst>
              <a:ext uri="{FF2B5EF4-FFF2-40B4-BE49-F238E27FC236}">
                <a16:creationId xmlns:a16="http://schemas.microsoft.com/office/drawing/2014/main" id="{DCB1705A-4B1E-817C-D744-CF642996B55F}"/>
              </a:ext>
            </a:extLst>
          </p:cNvPr>
          <p:cNvSpPr/>
          <p:nvPr/>
        </p:nvSpPr>
        <p:spPr bwMode="auto">
          <a:xfrm>
            <a:off x="6024172" y="857906"/>
            <a:ext cx="6076498" cy="5395019"/>
          </a:xfrm>
          <a:prstGeom prst="rect">
            <a:avLst/>
          </a:prstGeom>
          <a:noFill/>
          <a:ln w="19050" cap="flat" cmpd="sng" algn="ctr">
            <a:solidFill>
              <a:srgbClr val="FFFFFF">
                <a:lumMod val="75000"/>
              </a:srgbClr>
            </a:solidFill>
            <a:prstDash val="solid"/>
            <a:headEnd type="none" w="med" len="med"/>
            <a:tailEnd type="none" w="med" len="med"/>
          </a:ln>
          <a:effectLst/>
        </p:spPr>
        <p:txBody>
          <a:bodyPr rot="0" spcFirstLastPara="0" vert="horz" wrap="square" lIns="127000" tIns="127000" rIns="12700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endParaRPr lang="en-US" sz="1250" kern="0" dirty="0">
              <a:ea typeface="Amazon Ember Light" panose="020B0403020204020204" pitchFamily="34" charset="0"/>
              <a:cs typeface="Amazon Ember Light" panose="020B0403020204020204" pitchFamily="34" charset="0"/>
            </a:endParaRPr>
          </a:p>
        </p:txBody>
      </p:sp>
      <p:sp>
        <p:nvSpPr>
          <p:cNvPr id="162" name="Rectangle 161">
            <a:extLst>
              <a:ext uri="{FF2B5EF4-FFF2-40B4-BE49-F238E27FC236}">
                <a16:creationId xmlns:a16="http://schemas.microsoft.com/office/drawing/2014/main" id="{DF5FDEC2-415B-4422-D533-C442CEDD7F4E}"/>
              </a:ext>
            </a:extLst>
          </p:cNvPr>
          <p:cNvSpPr/>
          <p:nvPr/>
        </p:nvSpPr>
        <p:spPr>
          <a:xfrm>
            <a:off x="432317" y="4903394"/>
            <a:ext cx="1027855" cy="372408"/>
          </a:xfrm>
          <a:prstGeom prst="rect">
            <a:avLst/>
          </a:prstGeom>
          <a:solidFill>
            <a:srgbClr val="0F7388"/>
          </a:solidFill>
          <a:ln w="19050" cap="flat">
            <a:noFill/>
            <a:prstDash val="solid"/>
            <a:round/>
            <a:tailEnd type="triangle" w="med" len="med"/>
          </a:ln>
          <a:effectLst/>
        </p:spPr>
        <p:txBody>
          <a:bodyPr wrap="square" lIns="38099" tIns="38099" rIns="38099" bIns="38099" numCol="1" rtlCol="0" anchor="ctr" anchorCtr="0">
            <a:noAutofit/>
          </a:bodyPr>
          <a:lstStyle/>
          <a:p>
            <a:pPr algn="ctr" defTabSz="914098" hangingPunct="0"/>
            <a:r>
              <a:rPr lang="en-GB" sz="1667"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Order</a:t>
            </a:r>
          </a:p>
        </p:txBody>
      </p:sp>
      <p:sp>
        <p:nvSpPr>
          <p:cNvPr id="163" name="Rectangle 162">
            <a:extLst>
              <a:ext uri="{FF2B5EF4-FFF2-40B4-BE49-F238E27FC236}">
                <a16:creationId xmlns:a16="http://schemas.microsoft.com/office/drawing/2014/main" id="{7CA5D398-7761-DD9B-F0EE-3B3A5D4D7598}"/>
              </a:ext>
            </a:extLst>
          </p:cNvPr>
          <p:cNvSpPr/>
          <p:nvPr/>
        </p:nvSpPr>
        <p:spPr>
          <a:xfrm>
            <a:off x="260674" y="4149809"/>
            <a:ext cx="1385831" cy="2079014"/>
          </a:xfrm>
          <a:prstGeom prst="rect">
            <a:avLst/>
          </a:prstGeom>
          <a:noFill/>
          <a:ln w="19050" cap="flat">
            <a:solidFill>
              <a:srgbClr val="FFC000"/>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164" name="Rectangle 163">
            <a:extLst>
              <a:ext uri="{FF2B5EF4-FFF2-40B4-BE49-F238E27FC236}">
                <a16:creationId xmlns:a16="http://schemas.microsoft.com/office/drawing/2014/main" id="{7C7F9CB0-FB9A-AE12-058B-333EEC9FC3DA}"/>
              </a:ext>
            </a:extLst>
          </p:cNvPr>
          <p:cNvSpPr/>
          <p:nvPr/>
        </p:nvSpPr>
        <p:spPr>
          <a:xfrm>
            <a:off x="440187" y="5722510"/>
            <a:ext cx="1019985" cy="380655"/>
          </a:xfrm>
          <a:prstGeom prst="rect">
            <a:avLst/>
          </a:prstGeom>
          <a:solidFill>
            <a:srgbClr val="FF9900"/>
          </a:solidFill>
          <a:ln w="19050" cap="flat">
            <a:noFill/>
            <a:prstDash val="solid"/>
            <a:round/>
            <a:tailEnd type="triangle" w="med" len="med"/>
          </a:ln>
          <a:effectLst/>
        </p:spPr>
        <p:txBody>
          <a:bodyPr wrap="square" lIns="38099" tIns="38099" rIns="38099" bIns="38099" numCol="1" rtlCol="0" anchor="ctr" anchorCtr="0">
            <a:noAutofit/>
          </a:bodyPr>
          <a:lstStyle/>
          <a:p>
            <a:pPr algn="ctr" defTabSz="914098" hangingPunct="0"/>
            <a:r>
              <a:rPr lang="en-GB" sz="1667"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Payment</a:t>
            </a:r>
          </a:p>
        </p:txBody>
      </p:sp>
      <p:sp>
        <p:nvSpPr>
          <p:cNvPr id="165" name="TextBox 164">
            <a:extLst>
              <a:ext uri="{FF2B5EF4-FFF2-40B4-BE49-F238E27FC236}">
                <a16:creationId xmlns:a16="http://schemas.microsoft.com/office/drawing/2014/main" id="{0F2A35AC-36D7-3EA3-7E84-A4280EF363AF}"/>
              </a:ext>
            </a:extLst>
          </p:cNvPr>
          <p:cNvSpPr txBox="1"/>
          <p:nvPr/>
        </p:nvSpPr>
        <p:spPr>
          <a:xfrm>
            <a:off x="423761" y="4149809"/>
            <a:ext cx="1064853" cy="307777"/>
          </a:xfrm>
          <a:prstGeom prst="rect">
            <a:avLst/>
          </a:prstGeom>
          <a:noFill/>
        </p:spPr>
        <p:txBody>
          <a:bodyPr wrap="square" rtlCol="0">
            <a:spAutoFit/>
          </a:bodyPr>
          <a:lstStyle/>
          <a:p>
            <a:r>
              <a:rPr lang="en-GB" sz="1400" dirty="0"/>
              <a:t>SCM (git)</a:t>
            </a:r>
          </a:p>
        </p:txBody>
      </p:sp>
      <p:sp>
        <p:nvSpPr>
          <p:cNvPr id="166" name="Rectangle 165">
            <a:extLst>
              <a:ext uri="{FF2B5EF4-FFF2-40B4-BE49-F238E27FC236}">
                <a16:creationId xmlns:a16="http://schemas.microsoft.com/office/drawing/2014/main" id="{4FBAA313-891E-0F53-F7B8-21672CC204DF}"/>
              </a:ext>
            </a:extLst>
          </p:cNvPr>
          <p:cNvSpPr/>
          <p:nvPr/>
        </p:nvSpPr>
        <p:spPr>
          <a:xfrm>
            <a:off x="440188" y="4473432"/>
            <a:ext cx="1024428" cy="380654"/>
          </a:xfrm>
          <a:prstGeom prst="rect">
            <a:avLst/>
          </a:prstGeom>
          <a:solidFill>
            <a:srgbClr val="0F7388"/>
          </a:solidFill>
          <a:ln w="19050" cap="flat">
            <a:noFill/>
            <a:prstDash val="solid"/>
            <a:round/>
            <a:tailEnd type="triangle" w="med" len="med"/>
          </a:ln>
          <a:effectLst/>
        </p:spPr>
        <p:txBody>
          <a:bodyPr wrap="square" lIns="38099" tIns="38099" rIns="38099" bIns="38099" numCol="1" rtlCol="0" anchor="ctr" anchorCtr="0">
            <a:noAutofit/>
          </a:bodyPr>
          <a:lstStyle/>
          <a:p>
            <a:pPr algn="ctr" defTabSz="914098" hangingPunct="0"/>
            <a:r>
              <a:rPr lang="en-GB" sz="1667"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Product</a:t>
            </a:r>
          </a:p>
        </p:txBody>
      </p:sp>
      <p:sp>
        <p:nvSpPr>
          <p:cNvPr id="167" name="Rectangle 166">
            <a:extLst>
              <a:ext uri="{FF2B5EF4-FFF2-40B4-BE49-F238E27FC236}">
                <a16:creationId xmlns:a16="http://schemas.microsoft.com/office/drawing/2014/main" id="{B60E7910-629D-D01A-1EC6-04CD665DA44F}"/>
              </a:ext>
            </a:extLst>
          </p:cNvPr>
          <p:cNvSpPr/>
          <p:nvPr/>
        </p:nvSpPr>
        <p:spPr>
          <a:xfrm>
            <a:off x="435251" y="5314831"/>
            <a:ext cx="1027855" cy="368650"/>
          </a:xfrm>
          <a:prstGeom prst="rect">
            <a:avLst/>
          </a:prstGeom>
          <a:solidFill>
            <a:srgbClr val="0F7388"/>
          </a:solidFill>
          <a:ln w="19050" cap="flat">
            <a:noFill/>
            <a:prstDash val="solid"/>
            <a:round/>
            <a:tailEnd type="triangle" w="med" len="med"/>
          </a:ln>
          <a:effectLst/>
        </p:spPr>
        <p:txBody>
          <a:bodyPr wrap="square" lIns="38099" tIns="38099" rIns="38099" bIns="38099" numCol="1" rtlCol="0" anchor="ctr" anchorCtr="0">
            <a:noAutofit/>
          </a:bodyPr>
          <a:lstStyle/>
          <a:p>
            <a:pPr algn="ctr" defTabSz="914098" hangingPunct="0"/>
            <a:r>
              <a:rPr lang="en-GB" sz="1667"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Shipping</a:t>
            </a:r>
          </a:p>
        </p:txBody>
      </p:sp>
      <p:grpSp>
        <p:nvGrpSpPr>
          <p:cNvPr id="168" name="Group 167">
            <a:extLst>
              <a:ext uri="{FF2B5EF4-FFF2-40B4-BE49-F238E27FC236}">
                <a16:creationId xmlns:a16="http://schemas.microsoft.com/office/drawing/2014/main" id="{50CB0F2D-203E-2631-33EB-5272D07CACB6}"/>
              </a:ext>
            </a:extLst>
          </p:cNvPr>
          <p:cNvGrpSpPr/>
          <p:nvPr/>
        </p:nvGrpSpPr>
        <p:grpSpPr>
          <a:xfrm>
            <a:off x="10458512" y="5516858"/>
            <a:ext cx="1356433" cy="519648"/>
            <a:chOff x="689083" y="5633461"/>
            <a:chExt cx="1492266" cy="543083"/>
          </a:xfrm>
        </p:grpSpPr>
        <p:sp>
          <p:nvSpPr>
            <p:cNvPr id="169" name="Rounded Rectangle 24">
              <a:extLst>
                <a:ext uri="{FF2B5EF4-FFF2-40B4-BE49-F238E27FC236}">
                  <a16:creationId xmlns:a16="http://schemas.microsoft.com/office/drawing/2014/main" id="{04582EBA-17DE-EC9E-1C40-2A2EF75FB341}"/>
                </a:ext>
              </a:extLst>
            </p:cNvPr>
            <p:cNvSpPr/>
            <p:nvPr/>
          </p:nvSpPr>
          <p:spPr bwMode="auto">
            <a:xfrm>
              <a:off x="689083" y="5633461"/>
              <a:ext cx="1492266" cy="543083"/>
            </a:xfrm>
            <a:prstGeom prst="roundRect">
              <a:avLst/>
            </a:prstGeom>
            <a:solidFill>
              <a:srgbClr val="FF9900"/>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Payment</a:t>
              </a:r>
            </a:p>
          </p:txBody>
        </p:sp>
        <p:pic>
          <p:nvPicPr>
            <p:cNvPr id="170" name="Graphic 25">
              <a:extLst>
                <a:ext uri="{FF2B5EF4-FFF2-40B4-BE49-F238E27FC236}">
                  <a16:creationId xmlns:a16="http://schemas.microsoft.com/office/drawing/2014/main" id="{7F408C8E-6A1B-0660-3618-FF1C4FFA5C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328" y="5655493"/>
              <a:ext cx="493583" cy="515287"/>
            </a:xfrm>
            <a:prstGeom prst="rect">
              <a:avLst/>
            </a:prstGeom>
          </p:spPr>
        </p:pic>
      </p:grpSp>
      <p:grpSp>
        <p:nvGrpSpPr>
          <p:cNvPr id="171" name="Group 170">
            <a:extLst>
              <a:ext uri="{FF2B5EF4-FFF2-40B4-BE49-F238E27FC236}">
                <a16:creationId xmlns:a16="http://schemas.microsoft.com/office/drawing/2014/main" id="{9A85EAD1-5637-21D1-85A5-EAA7520CB71D}"/>
              </a:ext>
            </a:extLst>
          </p:cNvPr>
          <p:cNvGrpSpPr/>
          <p:nvPr/>
        </p:nvGrpSpPr>
        <p:grpSpPr>
          <a:xfrm>
            <a:off x="6155560" y="5229311"/>
            <a:ext cx="5742188" cy="907905"/>
            <a:chOff x="7244189" y="1832618"/>
            <a:chExt cx="6890625" cy="1089486"/>
          </a:xfrm>
        </p:grpSpPr>
        <p:grpSp>
          <p:nvGrpSpPr>
            <p:cNvPr id="172" name="Group 171">
              <a:extLst>
                <a:ext uri="{FF2B5EF4-FFF2-40B4-BE49-F238E27FC236}">
                  <a16:creationId xmlns:a16="http://schemas.microsoft.com/office/drawing/2014/main" id="{35105F19-6678-E7A8-364B-E4E9BD96437A}"/>
                </a:ext>
              </a:extLst>
            </p:cNvPr>
            <p:cNvGrpSpPr/>
            <p:nvPr/>
          </p:nvGrpSpPr>
          <p:grpSpPr>
            <a:xfrm>
              <a:off x="7244189" y="1832618"/>
              <a:ext cx="6890625" cy="1089486"/>
              <a:chOff x="7462561" y="1984056"/>
              <a:chExt cx="6138448" cy="824700"/>
            </a:xfrm>
          </p:grpSpPr>
          <p:sp>
            <p:nvSpPr>
              <p:cNvPr id="179" name="Rectangle 178">
                <a:extLst>
                  <a:ext uri="{FF2B5EF4-FFF2-40B4-BE49-F238E27FC236}">
                    <a16:creationId xmlns:a16="http://schemas.microsoft.com/office/drawing/2014/main" id="{29212F93-893B-140F-1BAF-18611F613B3C}"/>
                  </a:ext>
                </a:extLst>
              </p:cNvPr>
              <p:cNvSpPr/>
              <p:nvPr/>
            </p:nvSpPr>
            <p:spPr>
              <a:xfrm>
                <a:off x="7462561" y="1984056"/>
                <a:ext cx="6138448" cy="824700"/>
              </a:xfrm>
              <a:prstGeom prst="rect">
                <a:avLst/>
              </a:prstGeom>
              <a:noFill/>
              <a:ln w="19050" cap="flat">
                <a:solidFill>
                  <a:schemeClr val="tx1"/>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180" name="TextBox 179">
                <a:extLst>
                  <a:ext uri="{FF2B5EF4-FFF2-40B4-BE49-F238E27FC236}">
                    <a16:creationId xmlns:a16="http://schemas.microsoft.com/office/drawing/2014/main" id="{91CFA242-B5A4-3775-5BB9-B940D6BED618}"/>
                  </a:ext>
                </a:extLst>
              </p:cNvPr>
              <p:cNvSpPr txBox="1"/>
              <p:nvPr/>
            </p:nvSpPr>
            <p:spPr>
              <a:xfrm>
                <a:off x="9624309" y="1984056"/>
                <a:ext cx="2356285" cy="258602"/>
              </a:xfrm>
              <a:prstGeom prst="rect">
                <a:avLst/>
              </a:prstGeom>
              <a:noFill/>
            </p:spPr>
            <p:txBody>
              <a:bodyPr wrap="square" rtlCol="0">
                <a:spAutoFit/>
              </a:bodyPr>
              <a:lstStyle/>
              <a:p>
                <a:pPr algn="ctr"/>
                <a:r>
                  <a:rPr lang="en-GB" sz="1250" dirty="0">
                    <a:latin typeface="Amazon Ember Light" panose="020B0403020204020204" pitchFamily="34" charset="0"/>
                    <a:ea typeface="Amazon Ember Light" panose="020B0403020204020204" pitchFamily="34" charset="0"/>
                    <a:cs typeface="Amazon Ember Light" panose="020B0403020204020204" pitchFamily="34" charset="0"/>
                  </a:rPr>
                  <a:t>Silo namespace (tenant-4)</a:t>
                </a:r>
              </a:p>
            </p:txBody>
          </p:sp>
        </p:grpSp>
        <p:grpSp>
          <p:nvGrpSpPr>
            <p:cNvPr id="173" name="Group 172">
              <a:extLst>
                <a:ext uri="{FF2B5EF4-FFF2-40B4-BE49-F238E27FC236}">
                  <a16:creationId xmlns:a16="http://schemas.microsoft.com/office/drawing/2014/main" id="{4F944A1A-564D-B5A3-1DA7-74263BC973FF}"/>
                </a:ext>
              </a:extLst>
            </p:cNvPr>
            <p:cNvGrpSpPr/>
            <p:nvPr/>
          </p:nvGrpSpPr>
          <p:grpSpPr>
            <a:xfrm>
              <a:off x="9031618" y="2185708"/>
              <a:ext cx="1627719" cy="628205"/>
              <a:chOff x="746894" y="5623666"/>
              <a:chExt cx="1492266" cy="547114"/>
            </a:xfrm>
          </p:grpSpPr>
          <p:sp>
            <p:nvSpPr>
              <p:cNvPr id="177" name="Rounded Rectangle 24">
                <a:extLst>
                  <a:ext uri="{FF2B5EF4-FFF2-40B4-BE49-F238E27FC236}">
                    <a16:creationId xmlns:a16="http://schemas.microsoft.com/office/drawing/2014/main" id="{F52FC82D-C65C-39B6-D644-98CA7F7090CD}"/>
                  </a:ext>
                </a:extLst>
              </p:cNvPr>
              <p:cNvSpPr/>
              <p:nvPr/>
            </p:nvSpPr>
            <p:spPr bwMode="auto">
              <a:xfrm>
                <a:off x="746894" y="5623666"/>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Order</a:t>
                </a:r>
              </a:p>
            </p:txBody>
          </p:sp>
          <p:pic>
            <p:nvPicPr>
              <p:cNvPr id="178" name="Graphic 25">
                <a:extLst>
                  <a:ext uri="{FF2B5EF4-FFF2-40B4-BE49-F238E27FC236}">
                    <a16:creationId xmlns:a16="http://schemas.microsoft.com/office/drawing/2014/main" id="{B17DB59F-7585-10D1-B91E-597697646E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174" name="Group 173">
              <a:extLst>
                <a:ext uri="{FF2B5EF4-FFF2-40B4-BE49-F238E27FC236}">
                  <a16:creationId xmlns:a16="http://schemas.microsoft.com/office/drawing/2014/main" id="{F9FED394-89F4-F2FD-29AC-1BE2E08042A6}"/>
                </a:ext>
              </a:extLst>
            </p:cNvPr>
            <p:cNvGrpSpPr/>
            <p:nvPr/>
          </p:nvGrpSpPr>
          <p:grpSpPr>
            <a:xfrm>
              <a:off x="10708177" y="2181975"/>
              <a:ext cx="1627719" cy="625327"/>
              <a:chOff x="765150" y="5626173"/>
              <a:chExt cx="1492266" cy="544607"/>
            </a:xfrm>
          </p:grpSpPr>
          <p:sp>
            <p:nvSpPr>
              <p:cNvPr id="175" name="Rounded Rectangle 24">
                <a:extLst>
                  <a:ext uri="{FF2B5EF4-FFF2-40B4-BE49-F238E27FC236}">
                    <a16:creationId xmlns:a16="http://schemas.microsoft.com/office/drawing/2014/main" id="{4D0A3372-DD5A-6133-DCF6-1735407539F2}"/>
                  </a:ext>
                </a:extLst>
              </p:cNvPr>
              <p:cNvSpPr/>
              <p:nvPr/>
            </p:nvSpPr>
            <p:spPr bwMode="auto">
              <a:xfrm>
                <a:off x="765150" y="5626173"/>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Shipping</a:t>
                </a:r>
              </a:p>
            </p:txBody>
          </p:sp>
          <p:pic>
            <p:nvPicPr>
              <p:cNvPr id="176" name="Graphic 25">
                <a:extLst>
                  <a:ext uri="{FF2B5EF4-FFF2-40B4-BE49-F238E27FC236}">
                    <a16:creationId xmlns:a16="http://schemas.microsoft.com/office/drawing/2014/main" id="{58EE1A01-A465-C5DA-CD62-49CEB89DDE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grpSp>
        <p:nvGrpSpPr>
          <p:cNvPr id="181" name="Group 180">
            <a:extLst>
              <a:ext uri="{FF2B5EF4-FFF2-40B4-BE49-F238E27FC236}">
                <a16:creationId xmlns:a16="http://schemas.microsoft.com/office/drawing/2014/main" id="{A38A3C91-F8D9-C61F-023A-BF46873ACAD6}"/>
              </a:ext>
            </a:extLst>
          </p:cNvPr>
          <p:cNvGrpSpPr/>
          <p:nvPr/>
        </p:nvGrpSpPr>
        <p:grpSpPr>
          <a:xfrm>
            <a:off x="6151571" y="4249188"/>
            <a:ext cx="5742188" cy="907905"/>
            <a:chOff x="7244189" y="1832618"/>
            <a:chExt cx="6890625" cy="1089486"/>
          </a:xfrm>
        </p:grpSpPr>
        <p:grpSp>
          <p:nvGrpSpPr>
            <p:cNvPr id="182" name="Group 181">
              <a:extLst>
                <a:ext uri="{FF2B5EF4-FFF2-40B4-BE49-F238E27FC236}">
                  <a16:creationId xmlns:a16="http://schemas.microsoft.com/office/drawing/2014/main" id="{1C47E074-0A42-C0E6-A5F5-0664692855D5}"/>
                </a:ext>
              </a:extLst>
            </p:cNvPr>
            <p:cNvGrpSpPr/>
            <p:nvPr/>
          </p:nvGrpSpPr>
          <p:grpSpPr>
            <a:xfrm>
              <a:off x="7244189" y="1832618"/>
              <a:ext cx="6890625" cy="1089486"/>
              <a:chOff x="7462561" y="1984056"/>
              <a:chExt cx="6138448" cy="824700"/>
            </a:xfrm>
          </p:grpSpPr>
          <p:sp>
            <p:nvSpPr>
              <p:cNvPr id="186" name="Rectangle 185">
                <a:extLst>
                  <a:ext uri="{FF2B5EF4-FFF2-40B4-BE49-F238E27FC236}">
                    <a16:creationId xmlns:a16="http://schemas.microsoft.com/office/drawing/2014/main" id="{37D9C34C-41CE-4300-B019-5DBC804C3623}"/>
                  </a:ext>
                </a:extLst>
              </p:cNvPr>
              <p:cNvSpPr/>
              <p:nvPr/>
            </p:nvSpPr>
            <p:spPr>
              <a:xfrm>
                <a:off x="7462561" y="1984056"/>
                <a:ext cx="6138448" cy="824700"/>
              </a:xfrm>
              <a:prstGeom prst="rect">
                <a:avLst/>
              </a:prstGeom>
              <a:noFill/>
              <a:ln w="19050" cap="flat">
                <a:solidFill>
                  <a:schemeClr val="tx1"/>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187" name="TextBox 186">
                <a:extLst>
                  <a:ext uri="{FF2B5EF4-FFF2-40B4-BE49-F238E27FC236}">
                    <a16:creationId xmlns:a16="http://schemas.microsoft.com/office/drawing/2014/main" id="{BF4EFD5E-86D5-D014-15C8-924DE988D9F8}"/>
                  </a:ext>
                </a:extLst>
              </p:cNvPr>
              <p:cNvSpPr txBox="1"/>
              <p:nvPr/>
            </p:nvSpPr>
            <p:spPr>
              <a:xfrm>
                <a:off x="9422894" y="1984056"/>
                <a:ext cx="2557700" cy="258602"/>
              </a:xfrm>
              <a:prstGeom prst="rect">
                <a:avLst/>
              </a:prstGeom>
              <a:noFill/>
            </p:spPr>
            <p:txBody>
              <a:bodyPr wrap="square" rtlCol="0">
                <a:spAutoFit/>
              </a:bodyPr>
              <a:lstStyle/>
              <a:p>
                <a:pPr algn="ctr"/>
                <a:r>
                  <a:rPr lang="en-GB" sz="1250" dirty="0">
                    <a:latin typeface="Amazon Ember Light" panose="020B0403020204020204" pitchFamily="34" charset="0"/>
                    <a:ea typeface="Amazon Ember Light" panose="020B0403020204020204" pitchFamily="34" charset="0"/>
                    <a:cs typeface="Amazon Ember Light" panose="020B0403020204020204" pitchFamily="34" charset="0"/>
                  </a:rPr>
                  <a:t>Hybrid namespace (tenant-3)</a:t>
                </a:r>
              </a:p>
            </p:txBody>
          </p:sp>
        </p:grpSp>
        <p:grpSp>
          <p:nvGrpSpPr>
            <p:cNvPr id="183" name="Group 182">
              <a:extLst>
                <a:ext uri="{FF2B5EF4-FFF2-40B4-BE49-F238E27FC236}">
                  <a16:creationId xmlns:a16="http://schemas.microsoft.com/office/drawing/2014/main" id="{4BCF28F3-9639-A82D-EA13-F146B67C4F41}"/>
                </a:ext>
              </a:extLst>
            </p:cNvPr>
            <p:cNvGrpSpPr/>
            <p:nvPr/>
          </p:nvGrpSpPr>
          <p:grpSpPr>
            <a:xfrm>
              <a:off x="9031618" y="2185708"/>
              <a:ext cx="1627719" cy="628205"/>
              <a:chOff x="746894" y="5623666"/>
              <a:chExt cx="1492266" cy="547114"/>
            </a:xfrm>
          </p:grpSpPr>
          <p:sp>
            <p:nvSpPr>
              <p:cNvPr id="184" name="Rounded Rectangle 24">
                <a:extLst>
                  <a:ext uri="{FF2B5EF4-FFF2-40B4-BE49-F238E27FC236}">
                    <a16:creationId xmlns:a16="http://schemas.microsoft.com/office/drawing/2014/main" id="{B6CB6796-B8DD-D2B4-4106-EED68593821B}"/>
                  </a:ext>
                </a:extLst>
              </p:cNvPr>
              <p:cNvSpPr/>
              <p:nvPr/>
            </p:nvSpPr>
            <p:spPr bwMode="auto">
              <a:xfrm>
                <a:off x="746894" y="5623666"/>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Order</a:t>
                </a:r>
              </a:p>
            </p:txBody>
          </p:sp>
          <p:pic>
            <p:nvPicPr>
              <p:cNvPr id="185" name="Graphic 25">
                <a:extLst>
                  <a:ext uri="{FF2B5EF4-FFF2-40B4-BE49-F238E27FC236}">
                    <a16:creationId xmlns:a16="http://schemas.microsoft.com/office/drawing/2014/main" id="{C180158C-ED8D-214E-2697-4673781837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grpSp>
        <p:nvGrpSpPr>
          <p:cNvPr id="188" name="Group 187">
            <a:extLst>
              <a:ext uri="{FF2B5EF4-FFF2-40B4-BE49-F238E27FC236}">
                <a16:creationId xmlns:a16="http://schemas.microsoft.com/office/drawing/2014/main" id="{61AD4E68-0607-21FB-2BCA-234AAF3758C2}"/>
              </a:ext>
            </a:extLst>
          </p:cNvPr>
          <p:cNvGrpSpPr/>
          <p:nvPr/>
        </p:nvGrpSpPr>
        <p:grpSpPr>
          <a:xfrm>
            <a:off x="6151570" y="3282212"/>
            <a:ext cx="5742188" cy="907905"/>
            <a:chOff x="7244189" y="1832618"/>
            <a:chExt cx="6890625" cy="1089486"/>
          </a:xfrm>
        </p:grpSpPr>
        <p:grpSp>
          <p:nvGrpSpPr>
            <p:cNvPr id="189" name="Group 188">
              <a:extLst>
                <a:ext uri="{FF2B5EF4-FFF2-40B4-BE49-F238E27FC236}">
                  <a16:creationId xmlns:a16="http://schemas.microsoft.com/office/drawing/2014/main" id="{B9D82512-B690-A5B5-4442-A29BCF8C12A2}"/>
                </a:ext>
              </a:extLst>
            </p:cNvPr>
            <p:cNvGrpSpPr/>
            <p:nvPr/>
          </p:nvGrpSpPr>
          <p:grpSpPr>
            <a:xfrm>
              <a:off x="7244189" y="1832618"/>
              <a:ext cx="6890625" cy="1089486"/>
              <a:chOff x="7462561" y="1984056"/>
              <a:chExt cx="6138448" cy="824700"/>
            </a:xfrm>
          </p:grpSpPr>
          <p:sp>
            <p:nvSpPr>
              <p:cNvPr id="199" name="Rectangle 198">
                <a:extLst>
                  <a:ext uri="{FF2B5EF4-FFF2-40B4-BE49-F238E27FC236}">
                    <a16:creationId xmlns:a16="http://schemas.microsoft.com/office/drawing/2014/main" id="{2F22E092-B15F-B6A4-6993-2F952FAC04C3}"/>
                  </a:ext>
                </a:extLst>
              </p:cNvPr>
              <p:cNvSpPr/>
              <p:nvPr/>
            </p:nvSpPr>
            <p:spPr>
              <a:xfrm>
                <a:off x="7462561" y="1984056"/>
                <a:ext cx="6138448" cy="824700"/>
              </a:xfrm>
              <a:prstGeom prst="rect">
                <a:avLst/>
              </a:prstGeom>
              <a:noFill/>
              <a:ln w="19050" cap="flat">
                <a:solidFill>
                  <a:schemeClr val="tx1"/>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200" name="TextBox 199">
                <a:extLst>
                  <a:ext uri="{FF2B5EF4-FFF2-40B4-BE49-F238E27FC236}">
                    <a16:creationId xmlns:a16="http://schemas.microsoft.com/office/drawing/2014/main" id="{57F48BF5-B12C-C321-E722-27EC9F0F4746}"/>
                  </a:ext>
                </a:extLst>
              </p:cNvPr>
              <p:cNvSpPr txBox="1"/>
              <p:nvPr/>
            </p:nvSpPr>
            <p:spPr>
              <a:xfrm>
                <a:off x="9624309" y="1984056"/>
                <a:ext cx="2356285" cy="258602"/>
              </a:xfrm>
              <a:prstGeom prst="rect">
                <a:avLst/>
              </a:prstGeom>
              <a:noFill/>
            </p:spPr>
            <p:txBody>
              <a:bodyPr wrap="square" rtlCol="0">
                <a:spAutoFit/>
              </a:bodyPr>
              <a:lstStyle/>
              <a:p>
                <a:pPr algn="ctr"/>
                <a:r>
                  <a:rPr lang="en-GB" sz="1250" dirty="0">
                    <a:latin typeface="Amazon Ember Light" panose="020B0403020204020204" pitchFamily="34" charset="0"/>
                    <a:ea typeface="Amazon Ember Light" panose="020B0403020204020204" pitchFamily="34" charset="0"/>
                    <a:cs typeface="Amazon Ember Light" panose="020B0403020204020204" pitchFamily="34" charset="0"/>
                  </a:rPr>
                  <a:t>Silo namespace (tenant-2)</a:t>
                </a:r>
              </a:p>
            </p:txBody>
          </p:sp>
        </p:grpSp>
        <p:grpSp>
          <p:nvGrpSpPr>
            <p:cNvPr id="190" name="Group 189">
              <a:extLst>
                <a:ext uri="{FF2B5EF4-FFF2-40B4-BE49-F238E27FC236}">
                  <a16:creationId xmlns:a16="http://schemas.microsoft.com/office/drawing/2014/main" id="{0ED7CD63-6B07-EABA-E344-56B9FCCEB0D1}"/>
                </a:ext>
              </a:extLst>
            </p:cNvPr>
            <p:cNvGrpSpPr/>
            <p:nvPr/>
          </p:nvGrpSpPr>
          <p:grpSpPr>
            <a:xfrm>
              <a:off x="7340840" y="2196960"/>
              <a:ext cx="1627719" cy="623577"/>
              <a:chOff x="714447" y="5627697"/>
              <a:chExt cx="1492266" cy="543083"/>
            </a:xfrm>
          </p:grpSpPr>
          <p:sp>
            <p:nvSpPr>
              <p:cNvPr id="197" name="Rounded Rectangle 24">
                <a:extLst>
                  <a:ext uri="{FF2B5EF4-FFF2-40B4-BE49-F238E27FC236}">
                    <a16:creationId xmlns:a16="http://schemas.microsoft.com/office/drawing/2014/main" id="{E297DA12-C7BF-446B-993C-F1126E25AE6F}"/>
                  </a:ext>
                </a:extLst>
              </p:cNvPr>
              <p:cNvSpPr/>
              <p:nvPr/>
            </p:nvSpPr>
            <p:spPr bwMode="auto">
              <a:xfrm>
                <a:off x="714447" y="5627697"/>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198" name="Graphic 25">
                <a:extLst>
                  <a:ext uri="{FF2B5EF4-FFF2-40B4-BE49-F238E27FC236}">
                    <a16:creationId xmlns:a16="http://schemas.microsoft.com/office/drawing/2014/main" id="{2A277744-464A-F889-465C-3D37C38E82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191" name="Group 190">
              <a:extLst>
                <a:ext uri="{FF2B5EF4-FFF2-40B4-BE49-F238E27FC236}">
                  <a16:creationId xmlns:a16="http://schemas.microsoft.com/office/drawing/2014/main" id="{9C344308-A902-F061-1092-6A162AE7215B}"/>
                </a:ext>
              </a:extLst>
            </p:cNvPr>
            <p:cNvGrpSpPr/>
            <p:nvPr/>
          </p:nvGrpSpPr>
          <p:grpSpPr>
            <a:xfrm>
              <a:off x="9031618" y="2185708"/>
              <a:ext cx="1627719" cy="628205"/>
              <a:chOff x="746894" y="5623666"/>
              <a:chExt cx="1492266" cy="547114"/>
            </a:xfrm>
          </p:grpSpPr>
          <p:sp>
            <p:nvSpPr>
              <p:cNvPr id="195" name="Rounded Rectangle 24">
                <a:extLst>
                  <a:ext uri="{FF2B5EF4-FFF2-40B4-BE49-F238E27FC236}">
                    <a16:creationId xmlns:a16="http://schemas.microsoft.com/office/drawing/2014/main" id="{53610CCB-5DD6-5CEA-9CF0-7ACBAF7579A7}"/>
                  </a:ext>
                </a:extLst>
              </p:cNvPr>
              <p:cNvSpPr/>
              <p:nvPr/>
            </p:nvSpPr>
            <p:spPr bwMode="auto">
              <a:xfrm>
                <a:off x="746894" y="5623666"/>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Order</a:t>
                </a:r>
              </a:p>
            </p:txBody>
          </p:sp>
          <p:pic>
            <p:nvPicPr>
              <p:cNvPr id="196" name="Graphic 25">
                <a:extLst>
                  <a:ext uri="{FF2B5EF4-FFF2-40B4-BE49-F238E27FC236}">
                    <a16:creationId xmlns:a16="http://schemas.microsoft.com/office/drawing/2014/main" id="{625A5854-91F4-CF10-8CFC-A5DE2C97F9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192" name="Group 191">
              <a:extLst>
                <a:ext uri="{FF2B5EF4-FFF2-40B4-BE49-F238E27FC236}">
                  <a16:creationId xmlns:a16="http://schemas.microsoft.com/office/drawing/2014/main" id="{D7CC1940-7CE4-A6A6-59C4-CAE953D6D863}"/>
                </a:ext>
              </a:extLst>
            </p:cNvPr>
            <p:cNvGrpSpPr/>
            <p:nvPr/>
          </p:nvGrpSpPr>
          <p:grpSpPr>
            <a:xfrm>
              <a:off x="10708177" y="2181975"/>
              <a:ext cx="1627719" cy="625327"/>
              <a:chOff x="765150" y="5626173"/>
              <a:chExt cx="1492266" cy="544607"/>
            </a:xfrm>
          </p:grpSpPr>
          <p:sp>
            <p:nvSpPr>
              <p:cNvPr id="193" name="Rounded Rectangle 24">
                <a:extLst>
                  <a:ext uri="{FF2B5EF4-FFF2-40B4-BE49-F238E27FC236}">
                    <a16:creationId xmlns:a16="http://schemas.microsoft.com/office/drawing/2014/main" id="{72B1FB00-CAF6-25FD-E082-5AC42CC8159E}"/>
                  </a:ext>
                </a:extLst>
              </p:cNvPr>
              <p:cNvSpPr/>
              <p:nvPr/>
            </p:nvSpPr>
            <p:spPr bwMode="auto">
              <a:xfrm>
                <a:off x="765150" y="5626173"/>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Shipping</a:t>
                </a:r>
              </a:p>
            </p:txBody>
          </p:sp>
          <p:pic>
            <p:nvPicPr>
              <p:cNvPr id="194" name="Graphic 25">
                <a:extLst>
                  <a:ext uri="{FF2B5EF4-FFF2-40B4-BE49-F238E27FC236}">
                    <a16:creationId xmlns:a16="http://schemas.microsoft.com/office/drawing/2014/main" id="{E77F0EE8-F916-364F-BC8D-BDE82FD1FA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grpSp>
        <p:nvGrpSpPr>
          <p:cNvPr id="201" name="Group 200">
            <a:extLst>
              <a:ext uri="{FF2B5EF4-FFF2-40B4-BE49-F238E27FC236}">
                <a16:creationId xmlns:a16="http://schemas.microsoft.com/office/drawing/2014/main" id="{EE3E9145-B2C1-27DE-F2D4-E821A83B1297}"/>
              </a:ext>
            </a:extLst>
          </p:cNvPr>
          <p:cNvGrpSpPr/>
          <p:nvPr/>
        </p:nvGrpSpPr>
        <p:grpSpPr>
          <a:xfrm>
            <a:off x="6154114" y="2308663"/>
            <a:ext cx="5742188" cy="907905"/>
            <a:chOff x="7244189" y="1832618"/>
            <a:chExt cx="6890625" cy="1089486"/>
          </a:xfrm>
        </p:grpSpPr>
        <p:grpSp>
          <p:nvGrpSpPr>
            <p:cNvPr id="202" name="Group 201">
              <a:extLst>
                <a:ext uri="{FF2B5EF4-FFF2-40B4-BE49-F238E27FC236}">
                  <a16:creationId xmlns:a16="http://schemas.microsoft.com/office/drawing/2014/main" id="{7C96119B-FB02-8396-DB04-D9A640918DF3}"/>
                </a:ext>
              </a:extLst>
            </p:cNvPr>
            <p:cNvGrpSpPr/>
            <p:nvPr/>
          </p:nvGrpSpPr>
          <p:grpSpPr>
            <a:xfrm>
              <a:off x="7244189" y="1832618"/>
              <a:ext cx="6890625" cy="1089486"/>
              <a:chOff x="7462561" y="1984056"/>
              <a:chExt cx="6138448" cy="824700"/>
            </a:xfrm>
          </p:grpSpPr>
          <p:sp>
            <p:nvSpPr>
              <p:cNvPr id="212" name="Rectangle 211">
                <a:extLst>
                  <a:ext uri="{FF2B5EF4-FFF2-40B4-BE49-F238E27FC236}">
                    <a16:creationId xmlns:a16="http://schemas.microsoft.com/office/drawing/2014/main" id="{2556811D-7068-97AC-D0A8-4F309A42A7BE}"/>
                  </a:ext>
                </a:extLst>
              </p:cNvPr>
              <p:cNvSpPr/>
              <p:nvPr/>
            </p:nvSpPr>
            <p:spPr>
              <a:xfrm>
                <a:off x="7462561" y="1984056"/>
                <a:ext cx="6138448" cy="824700"/>
              </a:xfrm>
              <a:prstGeom prst="rect">
                <a:avLst/>
              </a:prstGeom>
              <a:noFill/>
              <a:ln w="19050" cap="flat">
                <a:solidFill>
                  <a:schemeClr val="tx1"/>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213" name="TextBox 212">
                <a:extLst>
                  <a:ext uri="{FF2B5EF4-FFF2-40B4-BE49-F238E27FC236}">
                    <a16:creationId xmlns:a16="http://schemas.microsoft.com/office/drawing/2014/main" id="{944BEB05-F2B9-DB52-7B8A-429EC48E5831}"/>
                  </a:ext>
                </a:extLst>
              </p:cNvPr>
              <p:cNvSpPr txBox="1"/>
              <p:nvPr/>
            </p:nvSpPr>
            <p:spPr>
              <a:xfrm>
                <a:off x="9624309" y="1984056"/>
                <a:ext cx="2356285" cy="258602"/>
              </a:xfrm>
              <a:prstGeom prst="rect">
                <a:avLst/>
              </a:prstGeom>
              <a:noFill/>
            </p:spPr>
            <p:txBody>
              <a:bodyPr wrap="square" rtlCol="0">
                <a:spAutoFit/>
              </a:bodyPr>
              <a:lstStyle/>
              <a:p>
                <a:pPr algn="ctr"/>
                <a:r>
                  <a:rPr lang="en-GB" sz="1250" dirty="0">
                    <a:latin typeface="Amazon Ember Light" panose="020B0403020204020204" pitchFamily="34" charset="0"/>
                    <a:ea typeface="Amazon Ember Light" panose="020B0403020204020204" pitchFamily="34" charset="0"/>
                    <a:cs typeface="Amazon Ember Light" panose="020B0403020204020204" pitchFamily="34" charset="0"/>
                  </a:rPr>
                  <a:t>Silo namespace (tenant-1)</a:t>
                </a:r>
              </a:p>
            </p:txBody>
          </p:sp>
        </p:grpSp>
        <p:grpSp>
          <p:nvGrpSpPr>
            <p:cNvPr id="203" name="Group 202">
              <a:extLst>
                <a:ext uri="{FF2B5EF4-FFF2-40B4-BE49-F238E27FC236}">
                  <a16:creationId xmlns:a16="http://schemas.microsoft.com/office/drawing/2014/main" id="{96E3D80F-46EB-4F70-CD7B-BB7D1D5D3550}"/>
                </a:ext>
              </a:extLst>
            </p:cNvPr>
            <p:cNvGrpSpPr/>
            <p:nvPr/>
          </p:nvGrpSpPr>
          <p:grpSpPr>
            <a:xfrm>
              <a:off x="7340840" y="2196960"/>
              <a:ext cx="1627719" cy="623577"/>
              <a:chOff x="714447" y="5627697"/>
              <a:chExt cx="1492266" cy="543083"/>
            </a:xfrm>
          </p:grpSpPr>
          <p:sp>
            <p:nvSpPr>
              <p:cNvPr id="210" name="Rounded Rectangle 24">
                <a:extLst>
                  <a:ext uri="{FF2B5EF4-FFF2-40B4-BE49-F238E27FC236}">
                    <a16:creationId xmlns:a16="http://schemas.microsoft.com/office/drawing/2014/main" id="{D46F8A20-6857-CD46-D1C3-1AE3062BD84D}"/>
                  </a:ext>
                </a:extLst>
              </p:cNvPr>
              <p:cNvSpPr/>
              <p:nvPr/>
            </p:nvSpPr>
            <p:spPr bwMode="auto">
              <a:xfrm>
                <a:off x="714447" y="5627697"/>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11" name="Graphic 25">
                <a:extLst>
                  <a:ext uri="{FF2B5EF4-FFF2-40B4-BE49-F238E27FC236}">
                    <a16:creationId xmlns:a16="http://schemas.microsoft.com/office/drawing/2014/main" id="{8CB67F46-1370-AA0B-EDBF-51D6C534C7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04" name="Group 203">
              <a:extLst>
                <a:ext uri="{FF2B5EF4-FFF2-40B4-BE49-F238E27FC236}">
                  <a16:creationId xmlns:a16="http://schemas.microsoft.com/office/drawing/2014/main" id="{045B2E55-8B37-80F9-61F8-2B87D99B8EAC}"/>
                </a:ext>
              </a:extLst>
            </p:cNvPr>
            <p:cNvGrpSpPr/>
            <p:nvPr/>
          </p:nvGrpSpPr>
          <p:grpSpPr>
            <a:xfrm>
              <a:off x="9031618" y="2185708"/>
              <a:ext cx="1627719" cy="628205"/>
              <a:chOff x="746894" y="5623666"/>
              <a:chExt cx="1492266" cy="547114"/>
            </a:xfrm>
          </p:grpSpPr>
          <p:sp>
            <p:nvSpPr>
              <p:cNvPr id="208" name="Rounded Rectangle 24">
                <a:extLst>
                  <a:ext uri="{FF2B5EF4-FFF2-40B4-BE49-F238E27FC236}">
                    <a16:creationId xmlns:a16="http://schemas.microsoft.com/office/drawing/2014/main" id="{04F17BD0-9CFE-A15E-3435-B98C38A0A7F0}"/>
                  </a:ext>
                </a:extLst>
              </p:cNvPr>
              <p:cNvSpPr/>
              <p:nvPr/>
            </p:nvSpPr>
            <p:spPr bwMode="auto">
              <a:xfrm>
                <a:off x="746894" y="5623666"/>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Order</a:t>
                </a:r>
              </a:p>
            </p:txBody>
          </p:sp>
          <p:pic>
            <p:nvPicPr>
              <p:cNvPr id="209" name="Graphic 25">
                <a:extLst>
                  <a:ext uri="{FF2B5EF4-FFF2-40B4-BE49-F238E27FC236}">
                    <a16:creationId xmlns:a16="http://schemas.microsoft.com/office/drawing/2014/main" id="{6BE646E6-C0A9-21D1-5EBD-F3EDDAE987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05" name="Group 204">
              <a:extLst>
                <a:ext uri="{FF2B5EF4-FFF2-40B4-BE49-F238E27FC236}">
                  <a16:creationId xmlns:a16="http://schemas.microsoft.com/office/drawing/2014/main" id="{55041A81-FD67-FD57-CAFC-F2A0E20B5852}"/>
                </a:ext>
              </a:extLst>
            </p:cNvPr>
            <p:cNvGrpSpPr/>
            <p:nvPr/>
          </p:nvGrpSpPr>
          <p:grpSpPr>
            <a:xfrm>
              <a:off x="10708177" y="2181975"/>
              <a:ext cx="1627719" cy="625327"/>
              <a:chOff x="765150" y="5626173"/>
              <a:chExt cx="1492266" cy="544607"/>
            </a:xfrm>
          </p:grpSpPr>
          <p:sp>
            <p:nvSpPr>
              <p:cNvPr id="206" name="Rounded Rectangle 24">
                <a:extLst>
                  <a:ext uri="{FF2B5EF4-FFF2-40B4-BE49-F238E27FC236}">
                    <a16:creationId xmlns:a16="http://schemas.microsoft.com/office/drawing/2014/main" id="{3A8B991B-6A92-D112-C1D6-06EC229F9B8F}"/>
                  </a:ext>
                </a:extLst>
              </p:cNvPr>
              <p:cNvSpPr/>
              <p:nvPr/>
            </p:nvSpPr>
            <p:spPr bwMode="auto">
              <a:xfrm>
                <a:off x="765150" y="5626173"/>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Shipping</a:t>
                </a:r>
              </a:p>
            </p:txBody>
          </p:sp>
          <p:pic>
            <p:nvPicPr>
              <p:cNvPr id="207" name="Graphic 25">
                <a:extLst>
                  <a:ext uri="{FF2B5EF4-FFF2-40B4-BE49-F238E27FC236}">
                    <a16:creationId xmlns:a16="http://schemas.microsoft.com/office/drawing/2014/main" id="{F29D7D3B-3940-19D1-0CE8-55895BF4BC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grpSp>
        <p:nvGrpSpPr>
          <p:cNvPr id="214" name="Group 213">
            <a:extLst>
              <a:ext uri="{FF2B5EF4-FFF2-40B4-BE49-F238E27FC236}">
                <a16:creationId xmlns:a16="http://schemas.microsoft.com/office/drawing/2014/main" id="{01319A73-1974-D0AC-20DD-15FEFD63208C}"/>
              </a:ext>
            </a:extLst>
          </p:cNvPr>
          <p:cNvGrpSpPr/>
          <p:nvPr/>
        </p:nvGrpSpPr>
        <p:grpSpPr>
          <a:xfrm>
            <a:off x="6167133" y="1341687"/>
            <a:ext cx="5742188" cy="907905"/>
            <a:chOff x="7244189" y="1832618"/>
            <a:chExt cx="6890625" cy="1089486"/>
          </a:xfrm>
        </p:grpSpPr>
        <p:grpSp>
          <p:nvGrpSpPr>
            <p:cNvPr id="215" name="Group 214">
              <a:extLst>
                <a:ext uri="{FF2B5EF4-FFF2-40B4-BE49-F238E27FC236}">
                  <a16:creationId xmlns:a16="http://schemas.microsoft.com/office/drawing/2014/main" id="{DACF9F61-AE49-0900-FF71-34F653392C89}"/>
                </a:ext>
              </a:extLst>
            </p:cNvPr>
            <p:cNvGrpSpPr/>
            <p:nvPr/>
          </p:nvGrpSpPr>
          <p:grpSpPr>
            <a:xfrm>
              <a:off x="7244189" y="1832618"/>
              <a:ext cx="6890625" cy="1089486"/>
              <a:chOff x="7462561" y="1984056"/>
              <a:chExt cx="6138448" cy="824700"/>
            </a:xfrm>
          </p:grpSpPr>
          <p:sp>
            <p:nvSpPr>
              <p:cNvPr id="225" name="Rectangle 224">
                <a:extLst>
                  <a:ext uri="{FF2B5EF4-FFF2-40B4-BE49-F238E27FC236}">
                    <a16:creationId xmlns:a16="http://schemas.microsoft.com/office/drawing/2014/main" id="{027DCE45-348D-7002-A127-75D8A4A4A152}"/>
                  </a:ext>
                </a:extLst>
              </p:cNvPr>
              <p:cNvSpPr/>
              <p:nvPr/>
            </p:nvSpPr>
            <p:spPr>
              <a:xfrm>
                <a:off x="7462561" y="1984056"/>
                <a:ext cx="6138448" cy="824700"/>
              </a:xfrm>
              <a:prstGeom prst="rect">
                <a:avLst/>
              </a:prstGeom>
              <a:noFill/>
              <a:ln w="19050" cap="flat">
                <a:solidFill>
                  <a:schemeClr val="tx1"/>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sp>
            <p:nvSpPr>
              <p:cNvPr id="226" name="TextBox 225">
                <a:extLst>
                  <a:ext uri="{FF2B5EF4-FFF2-40B4-BE49-F238E27FC236}">
                    <a16:creationId xmlns:a16="http://schemas.microsoft.com/office/drawing/2014/main" id="{95757AC4-5730-EDD6-07A7-7E60FFC126BA}"/>
                  </a:ext>
                </a:extLst>
              </p:cNvPr>
              <p:cNvSpPr txBox="1"/>
              <p:nvPr/>
            </p:nvSpPr>
            <p:spPr>
              <a:xfrm>
                <a:off x="9624309" y="1984056"/>
                <a:ext cx="2356285" cy="258602"/>
              </a:xfrm>
              <a:prstGeom prst="rect">
                <a:avLst/>
              </a:prstGeom>
              <a:noFill/>
            </p:spPr>
            <p:txBody>
              <a:bodyPr wrap="square" rtlCol="0">
                <a:spAutoFit/>
              </a:bodyPr>
              <a:lstStyle/>
              <a:p>
                <a:pPr algn="ctr"/>
                <a:r>
                  <a:rPr lang="en-GB" sz="1250" dirty="0">
                    <a:latin typeface="Amazon Ember Light" panose="020B0403020204020204" pitchFamily="34" charset="0"/>
                    <a:ea typeface="Amazon Ember Light" panose="020B0403020204020204" pitchFamily="34" charset="0"/>
                    <a:cs typeface="Amazon Ember Light" panose="020B0403020204020204" pitchFamily="34" charset="0"/>
                  </a:rPr>
                  <a:t>Pool namespace (n-tenants)</a:t>
                </a:r>
              </a:p>
            </p:txBody>
          </p:sp>
        </p:grpSp>
        <p:grpSp>
          <p:nvGrpSpPr>
            <p:cNvPr id="216" name="Group 215">
              <a:extLst>
                <a:ext uri="{FF2B5EF4-FFF2-40B4-BE49-F238E27FC236}">
                  <a16:creationId xmlns:a16="http://schemas.microsoft.com/office/drawing/2014/main" id="{30C31A9A-74CA-4473-D2C9-BF750AD93665}"/>
                </a:ext>
              </a:extLst>
            </p:cNvPr>
            <p:cNvGrpSpPr/>
            <p:nvPr/>
          </p:nvGrpSpPr>
          <p:grpSpPr>
            <a:xfrm>
              <a:off x="7340840" y="2196960"/>
              <a:ext cx="1627719" cy="623577"/>
              <a:chOff x="714447" y="5627697"/>
              <a:chExt cx="1492266" cy="543083"/>
            </a:xfrm>
          </p:grpSpPr>
          <p:sp>
            <p:nvSpPr>
              <p:cNvPr id="223" name="Rounded Rectangle 24">
                <a:extLst>
                  <a:ext uri="{FF2B5EF4-FFF2-40B4-BE49-F238E27FC236}">
                    <a16:creationId xmlns:a16="http://schemas.microsoft.com/office/drawing/2014/main" id="{3154B26B-CF1C-7012-3782-1A057E8D5DFE}"/>
                  </a:ext>
                </a:extLst>
              </p:cNvPr>
              <p:cNvSpPr/>
              <p:nvPr/>
            </p:nvSpPr>
            <p:spPr bwMode="auto">
              <a:xfrm>
                <a:off x="714447" y="5627697"/>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24" name="Graphic 25">
                <a:extLst>
                  <a:ext uri="{FF2B5EF4-FFF2-40B4-BE49-F238E27FC236}">
                    <a16:creationId xmlns:a16="http://schemas.microsoft.com/office/drawing/2014/main" id="{288C9368-F063-9FAD-3E7C-247E878575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17" name="Group 216">
              <a:extLst>
                <a:ext uri="{FF2B5EF4-FFF2-40B4-BE49-F238E27FC236}">
                  <a16:creationId xmlns:a16="http://schemas.microsoft.com/office/drawing/2014/main" id="{C29540AE-0DAA-647E-67A6-F2294A62CA20}"/>
                </a:ext>
              </a:extLst>
            </p:cNvPr>
            <p:cNvGrpSpPr/>
            <p:nvPr/>
          </p:nvGrpSpPr>
          <p:grpSpPr>
            <a:xfrm>
              <a:off x="9031618" y="2185708"/>
              <a:ext cx="1627719" cy="628205"/>
              <a:chOff x="746894" y="5623666"/>
              <a:chExt cx="1492266" cy="547114"/>
            </a:xfrm>
          </p:grpSpPr>
          <p:sp>
            <p:nvSpPr>
              <p:cNvPr id="221" name="Rounded Rectangle 24">
                <a:extLst>
                  <a:ext uri="{FF2B5EF4-FFF2-40B4-BE49-F238E27FC236}">
                    <a16:creationId xmlns:a16="http://schemas.microsoft.com/office/drawing/2014/main" id="{F4A2E172-FDC7-768A-627C-7A9773BC0605}"/>
                  </a:ext>
                </a:extLst>
              </p:cNvPr>
              <p:cNvSpPr/>
              <p:nvPr/>
            </p:nvSpPr>
            <p:spPr bwMode="auto">
              <a:xfrm>
                <a:off x="746894" y="5623666"/>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Order</a:t>
                </a:r>
              </a:p>
            </p:txBody>
          </p:sp>
          <p:pic>
            <p:nvPicPr>
              <p:cNvPr id="222" name="Graphic 25">
                <a:extLst>
                  <a:ext uri="{FF2B5EF4-FFF2-40B4-BE49-F238E27FC236}">
                    <a16:creationId xmlns:a16="http://schemas.microsoft.com/office/drawing/2014/main" id="{44C87AF4-5A56-820F-2ECE-FEF5F1AF05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18" name="Group 217">
              <a:extLst>
                <a:ext uri="{FF2B5EF4-FFF2-40B4-BE49-F238E27FC236}">
                  <a16:creationId xmlns:a16="http://schemas.microsoft.com/office/drawing/2014/main" id="{BA9C982B-1C7F-A670-0C62-D3B484AB1C33}"/>
                </a:ext>
              </a:extLst>
            </p:cNvPr>
            <p:cNvGrpSpPr/>
            <p:nvPr/>
          </p:nvGrpSpPr>
          <p:grpSpPr>
            <a:xfrm>
              <a:off x="10708177" y="2181975"/>
              <a:ext cx="1627719" cy="625327"/>
              <a:chOff x="765150" y="5626173"/>
              <a:chExt cx="1492266" cy="544607"/>
            </a:xfrm>
          </p:grpSpPr>
          <p:sp>
            <p:nvSpPr>
              <p:cNvPr id="219" name="Rounded Rectangle 24">
                <a:extLst>
                  <a:ext uri="{FF2B5EF4-FFF2-40B4-BE49-F238E27FC236}">
                    <a16:creationId xmlns:a16="http://schemas.microsoft.com/office/drawing/2014/main" id="{C14CDEAD-09D3-0EFA-E0DE-0EDD6FE54BA4}"/>
                  </a:ext>
                </a:extLst>
              </p:cNvPr>
              <p:cNvSpPr/>
              <p:nvPr/>
            </p:nvSpPr>
            <p:spPr bwMode="auto">
              <a:xfrm>
                <a:off x="765150" y="5626173"/>
                <a:ext cx="1492266" cy="543083"/>
              </a:xfrm>
              <a:prstGeom prst="roundRect">
                <a:avLst/>
              </a:prstGeom>
              <a:solidFill>
                <a:srgbClr val="0F7388"/>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Shipping</a:t>
                </a:r>
              </a:p>
            </p:txBody>
          </p:sp>
          <p:pic>
            <p:nvPicPr>
              <p:cNvPr id="220" name="Graphic 25">
                <a:extLst>
                  <a:ext uri="{FF2B5EF4-FFF2-40B4-BE49-F238E27FC236}">
                    <a16:creationId xmlns:a16="http://schemas.microsoft.com/office/drawing/2014/main" id="{2DE50A01-D18F-C0BF-191D-F3AE3F6CEF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sp>
        <p:nvSpPr>
          <p:cNvPr id="227" name="Rectangle 226">
            <a:extLst>
              <a:ext uri="{FF2B5EF4-FFF2-40B4-BE49-F238E27FC236}">
                <a16:creationId xmlns:a16="http://schemas.microsoft.com/office/drawing/2014/main" id="{0D202C32-5D11-1E18-FDC8-E50728D874F9}"/>
              </a:ext>
            </a:extLst>
          </p:cNvPr>
          <p:cNvSpPr/>
          <p:nvPr/>
        </p:nvSpPr>
        <p:spPr>
          <a:xfrm>
            <a:off x="432503" y="4473432"/>
            <a:ext cx="1042502" cy="382982"/>
          </a:xfrm>
          <a:prstGeom prst="rect">
            <a:avLst/>
          </a:prstGeom>
          <a:solidFill>
            <a:srgbClr val="7030A0"/>
          </a:solidFill>
          <a:ln w="19050" cap="flat">
            <a:noFill/>
            <a:prstDash val="solid"/>
            <a:round/>
            <a:tailEnd type="triangle" w="med" len="med"/>
          </a:ln>
          <a:effectLst/>
        </p:spPr>
        <p:txBody>
          <a:bodyPr wrap="square" lIns="38099" tIns="38099" rIns="38099" bIns="38099" numCol="1" rtlCol="0" anchor="ctr" anchorCtr="0">
            <a:noAutofit/>
          </a:bodyPr>
          <a:lstStyle/>
          <a:p>
            <a:pPr algn="ctr" defTabSz="914098" hangingPunct="0"/>
            <a:r>
              <a:rPr lang="en-GB" sz="1667"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rPr>
              <a:t>Product</a:t>
            </a:r>
          </a:p>
        </p:txBody>
      </p:sp>
      <p:grpSp>
        <p:nvGrpSpPr>
          <p:cNvPr id="228" name="Group 227">
            <a:extLst>
              <a:ext uri="{FF2B5EF4-FFF2-40B4-BE49-F238E27FC236}">
                <a16:creationId xmlns:a16="http://schemas.microsoft.com/office/drawing/2014/main" id="{950DC550-26ED-F0A5-C095-558DED35D0E3}"/>
              </a:ext>
            </a:extLst>
          </p:cNvPr>
          <p:cNvGrpSpPr/>
          <p:nvPr/>
        </p:nvGrpSpPr>
        <p:grpSpPr>
          <a:xfrm>
            <a:off x="10477900" y="4515514"/>
            <a:ext cx="1356433" cy="519648"/>
            <a:chOff x="689083" y="5633461"/>
            <a:chExt cx="1492266" cy="543083"/>
          </a:xfrm>
        </p:grpSpPr>
        <p:sp>
          <p:nvSpPr>
            <p:cNvPr id="229" name="Rounded Rectangle 24">
              <a:extLst>
                <a:ext uri="{FF2B5EF4-FFF2-40B4-BE49-F238E27FC236}">
                  <a16:creationId xmlns:a16="http://schemas.microsoft.com/office/drawing/2014/main" id="{90C3547D-E4AF-AC90-3D0F-9A75F70CA1A2}"/>
                </a:ext>
              </a:extLst>
            </p:cNvPr>
            <p:cNvSpPr/>
            <p:nvPr/>
          </p:nvSpPr>
          <p:spPr bwMode="auto">
            <a:xfrm>
              <a:off x="689083" y="5633461"/>
              <a:ext cx="1492266" cy="543083"/>
            </a:xfrm>
            <a:prstGeom prst="roundRect">
              <a:avLst/>
            </a:prstGeom>
            <a:solidFill>
              <a:srgbClr val="FF9900"/>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Payment</a:t>
              </a:r>
            </a:p>
          </p:txBody>
        </p:sp>
        <p:pic>
          <p:nvPicPr>
            <p:cNvPr id="230" name="Graphic 25">
              <a:extLst>
                <a:ext uri="{FF2B5EF4-FFF2-40B4-BE49-F238E27FC236}">
                  <a16:creationId xmlns:a16="http://schemas.microsoft.com/office/drawing/2014/main" id="{3FA22B74-E21D-A8FB-B005-281C95526A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328" y="5655493"/>
              <a:ext cx="493583" cy="515287"/>
            </a:xfrm>
            <a:prstGeom prst="rect">
              <a:avLst/>
            </a:prstGeom>
          </p:spPr>
        </p:pic>
      </p:grpSp>
      <p:grpSp>
        <p:nvGrpSpPr>
          <p:cNvPr id="231" name="Group 230">
            <a:extLst>
              <a:ext uri="{FF2B5EF4-FFF2-40B4-BE49-F238E27FC236}">
                <a16:creationId xmlns:a16="http://schemas.microsoft.com/office/drawing/2014/main" id="{C865A457-BB76-4A3B-BFFD-7A2E56C51150}"/>
              </a:ext>
            </a:extLst>
          </p:cNvPr>
          <p:cNvGrpSpPr/>
          <p:nvPr/>
        </p:nvGrpSpPr>
        <p:grpSpPr>
          <a:xfrm>
            <a:off x="10456450" y="2593097"/>
            <a:ext cx="1356433" cy="519648"/>
            <a:chOff x="689083" y="5633461"/>
            <a:chExt cx="1492266" cy="543083"/>
          </a:xfrm>
        </p:grpSpPr>
        <p:sp>
          <p:nvSpPr>
            <p:cNvPr id="232" name="Rounded Rectangle 24">
              <a:extLst>
                <a:ext uri="{FF2B5EF4-FFF2-40B4-BE49-F238E27FC236}">
                  <a16:creationId xmlns:a16="http://schemas.microsoft.com/office/drawing/2014/main" id="{71AF1122-CD63-B41A-F8AF-7F1C46633948}"/>
                </a:ext>
              </a:extLst>
            </p:cNvPr>
            <p:cNvSpPr/>
            <p:nvPr/>
          </p:nvSpPr>
          <p:spPr bwMode="auto">
            <a:xfrm>
              <a:off x="689083" y="5633461"/>
              <a:ext cx="1492266" cy="543083"/>
            </a:xfrm>
            <a:prstGeom prst="roundRect">
              <a:avLst/>
            </a:prstGeom>
            <a:solidFill>
              <a:srgbClr val="FF9900"/>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Payment</a:t>
              </a:r>
            </a:p>
          </p:txBody>
        </p:sp>
        <p:pic>
          <p:nvPicPr>
            <p:cNvPr id="233" name="Graphic 25">
              <a:extLst>
                <a:ext uri="{FF2B5EF4-FFF2-40B4-BE49-F238E27FC236}">
                  <a16:creationId xmlns:a16="http://schemas.microsoft.com/office/drawing/2014/main" id="{92E809E7-1B52-483F-1162-23C9DD9E47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328" y="5655493"/>
              <a:ext cx="493583" cy="515287"/>
            </a:xfrm>
            <a:prstGeom prst="rect">
              <a:avLst/>
            </a:prstGeom>
          </p:spPr>
        </p:pic>
      </p:grpSp>
      <p:grpSp>
        <p:nvGrpSpPr>
          <p:cNvPr id="234" name="Group 233">
            <a:extLst>
              <a:ext uri="{FF2B5EF4-FFF2-40B4-BE49-F238E27FC236}">
                <a16:creationId xmlns:a16="http://schemas.microsoft.com/office/drawing/2014/main" id="{879C1365-1527-0B76-E749-1193D0463140}"/>
              </a:ext>
            </a:extLst>
          </p:cNvPr>
          <p:cNvGrpSpPr/>
          <p:nvPr/>
        </p:nvGrpSpPr>
        <p:grpSpPr>
          <a:xfrm>
            <a:off x="10464247" y="3570491"/>
            <a:ext cx="1356433" cy="519648"/>
            <a:chOff x="689083" y="5633461"/>
            <a:chExt cx="1492266" cy="543083"/>
          </a:xfrm>
        </p:grpSpPr>
        <p:sp>
          <p:nvSpPr>
            <p:cNvPr id="235" name="Rounded Rectangle 24">
              <a:extLst>
                <a:ext uri="{FF2B5EF4-FFF2-40B4-BE49-F238E27FC236}">
                  <a16:creationId xmlns:a16="http://schemas.microsoft.com/office/drawing/2014/main" id="{5F34B5D9-A282-A646-04B2-A6BB87F7033F}"/>
                </a:ext>
              </a:extLst>
            </p:cNvPr>
            <p:cNvSpPr/>
            <p:nvPr/>
          </p:nvSpPr>
          <p:spPr bwMode="auto">
            <a:xfrm>
              <a:off x="689083" y="5633461"/>
              <a:ext cx="1492266" cy="543083"/>
            </a:xfrm>
            <a:prstGeom prst="roundRect">
              <a:avLst/>
            </a:prstGeom>
            <a:solidFill>
              <a:srgbClr val="FF9900"/>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Payment</a:t>
              </a:r>
            </a:p>
          </p:txBody>
        </p:sp>
        <p:pic>
          <p:nvPicPr>
            <p:cNvPr id="236" name="Graphic 25">
              <a:extLst>
                <a:ext uri="{FF2B5EF4-FFF2-40B4-BE49-F238E27FC236}">
                  <a16:creationId xmlns:a16="http://schemas.microsoft.com/office/drawing/2014/main" id="{EEAFD7B2-8C90-BF8C-0559-320EADB71B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328" y="5655493"/>
              <a:ext cx="493583" cy="515287"/>
            </a:xfrm>
            <a:prstGeom prst="rect">
              <a:avLst/>
            </a:prstGeom>
          </p:spPr>
        </p:pic>
      </p:grpSp>
      <p:grpSp>
        <p:nvGrpSpPr>
          <p:cNvPr id="237" name="Group 236">
            <a:extLst>
              <a:ext uri="{FF2B5EF4-FFF2-40B4-BE49-F238E27FC236}">
                <a16:creationId xmlns:a16="http://schemas.microsoft.com/office/drawing/2014/main" id="{44EE0368-38C7-94DA-2553-C8A6FFDE9E49}"/>
              </a:ext>
            </a:extLst>
          </p:cNvPr>
          <p:cNvGrpSpPr/>
          <p:nvPr/>
        </p:nvGrpSpPr>
        <p:grpSpPr>
          <a:xfrm>
            <a:off x="10464247" y="1632817"/>
            <a:ext cx="1356433" cy="519648"/>
            <a:chOff x="689083" y="5633461"/>
            <a:chExt cx="1492266" cy="543083"/>
          </a:xfrm>
        </p:grpSpPr>
        <p:sp>
          <p:nvSpPr>
            <p:cNvPr id="238" name="Rounded Rectangle 24">
              <a:extLst>
                <a:ext uri="{FF2B5EF4-FFF2-40B4-BE49-F238E27FC236}">
                  <a16:creationId xmlns:a16="http://schemas.microsoft.com/office/drawing/2014/main" id="{699BEB96-F032-AB6D-699C-7EEE208C25C3}"/>
                </a:ext>
              </a:extLst>
            </p:cNvPr>
            <p:cNvSpPr/>
            <p:nvPr/>
          </p:nvSpPr>
          <p:spPr bwMode="auto">
            <a:xfrm>
              <a:off x="689083" y="5633461"/>
              <a:ext cx="1492266" cy="543083"/>
            </a:xfrm>
            <a:prstGeom prst="roundRect">
              <a:avLst/>
            </a:prstGeom>
            <a:solidFill>
              <a:srgbClr val="FF9900"/>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Payment</a:t>
              </a:r>
            </a:p>
          </p:txBody>
        </p:sp>
        <p:pic>
          <p:nvPicPr>
            <p:cNvPr id="239" name="Graphic 25">
              <a:extLst>
                <a:ext uri="{FF2B5EF4-FFF2-40B4-BE49-F238E27FC236}">
                  <a16:creationId xmlns:a16="http://schemas.microsoft.com/office/drawing/2014/main" id="{F9E0DFB5-01A8-1E59-42BE-ABA45E6902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9328" y="5655493"/>
              <a:ext cx="493583" cy="515287"/>
            </a:xfrm>
            <a:prstGeom prst="rect">
              <a:avLst/>
            </a:prstGeom>
          </p:spPr>
        </p:pic>
      </p:grpSp>
      <p:grpSp>
        <p:nvGrpSpPr>
          <p:cNvPr id="240" name="Group 239">
            <a:extLst>
              <a:ext uri="{FF2B5EF4-FFF2-40B4-BE49-F238E27FC236}">
                <a16:creationId xmlns:a16="http://schemas.microsoft.com/office/drawing/2014/main" id="{2028448E-FC23-B70B-2AC9-4926505B8DE3}"/>
              </a:ext>
            </a:extLst>
          </p:cNvPr>
          <p:cNvGrpSpPr/>
          <p:nvPr/>
        </p:nvGrpSpPr>
        <p:grpSpPr>
          <a:xfrm>
            <a:off x="6232115" y="3589194"/>
            <a:ext cx="1363308" cy="519648"/>
            <a:chOff x="681521" y="5633461"/>
            <a:chExt cx="1499829" cy="543083"/>
          </a:xfrm>
        </p:grpSpPr>
        <p:sp>
          <p:nvSpPr>
            <p:cNvPr id="241" name="Rounded Rectangle 24">
              <a:extLst>
                <a:ext uri="{FF2B5EF4-FFF2-40B4-BE49-F238E27FC236}">
                  <a16:creationId xmlns:a16="http://schemas.microsoft.com/office/drawing/2014/main" id="{FADA3CF3-D901-1B6E-FD4A-7B1FD182643D}"/>
                </a:ext>
              </a:extLst>
            </p:cNvPr>
            <p:cNvSpPr/>
            <p:nvPr/>
          </p:nvSpPr>
          <p:spPr bwMode="auto">
            <a:xfrm>
              <a:off x="681521" y="5633461"/>
              <a:ext cx="1499829" cy="543083"/>
            </a:xfrm>
            <a:prstGeom prst="roundRect">
              <a:avLst/>
            </a:prstGeom>
            <a:solidFill>
              <a:srgbClr val="7030A0"/>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42" name="Graphic 25">
              <a:extLst>
                <a:ext uri="{FF2B5EF4-FFF2-40B4-BE49-F238E27FC236}">
                  <a16:creationId xmlns:a16="http://schemas.microsoft.com/office/drawing/2014/main" id="{F5D5A743-E583-B9F0-7823-8F4F67089A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43" name="Group 242">
            <a:extLst>
              <a:ext uri="{FF2B5EF4-FFF2-40B4-BE49-F238E27FC236}">
                <a16:creationId xmlns:a16="http://schemas.microsoft.com/office/drawing/2014/main" id="{B4056345-5400-A79D-74B9-1AE3E33EC9E4}"/>
              </a:ext>
            </a:extLst>
          </p:cNvPr>
          <p:cNvGrpSpPr/>
          <p:nvPr/>
        </p:nvGrpSpPr>
        <p:grpSpPr>
          <a:xfrm>
            <a:off x="6216243" y="2609983"/>
            <a:ext cx="1377866" cy="519648"/>
            <a:chOff x="676186" y="5633461"/>
            <a:chExt cx="1492266" cy="543083"/>
          </a:xfrm>
        </p:grpSpPr>
        <p:sp>
          <p:nvSpPr>
            <p:cNvPr id="244" name="Rounded Rectangle 24">
              <a:extLst>
                <a:ext uri="{FF2B5EF4-FFF2-40B4-BE49-F238E27FC236}">
                  <a16:creationId xmlns:a16="http://schemas.microsoft.com/office/drawing/2014/main" id="{32F2C95A-AF30-D84E-F9F3-DFA5A3A063D1}"/>
                </a:ext>
              </a:extLst>
            </p:cNvPr>
            <p:cNvSpPr/>
            <p:nvPr/>
          </p:nvSpPr>
          <p:spPr bwMode="auto">
            <a:xfrm>
              <a:off x="676186" y="5633461"/>
              <a:ext cx="1492266" cy="543083"/>
            </a:xfrm>
            <a:prstGeom prst="roundRect">
              <a:avLst/>
            </a:prstGeom>
            <a:solidFill>
              <a:srgbClr val="7030A0"/>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45" name="Graphic 25">
              <a:extLst>
                <a:ext uri="{FF2B5EF4-FFF2-40B4-BE49-F238E27FC236}">
                  <a16:creationId xmlns:a16="http://schemas.microsoft.com/office/drawing/2014/main" id="{A2BC62D0-134A-8C10-B9E3-2DEC93C896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46" name="Group 245">
            <a:extLst>
              <a:ext uri="{FF2B5EF4-FFF2-40B4-BE49-F238E27FC236}">
                <a16:creationId xmlns:a16="http://schemas.microsoft.com/office/drawing/2014/main" id="{2712CC53-EA18-6C19-C205-111B6506D214}"/>
              </a:ext>
            </a:extLst>
          </p:cNvPr>
          <p:cNvGrpSpPr/>
          <p:nvPr/>
        </p:nvGrpSpPr>
        <p:grpSpPr>
          <a:xfrm>
            <a:off x="6224867" y="1620789"/>
            <a:ext cx="1386355" cy="561619"/>
            <a:chOff x="656165" y="5619120"/>
            <a:chExt cx="1525184" cy="551660"/>
          </a:xfrm>
        </p:grpSpPr>
        <p:sp>
          <p:nvSpPr>
            <p:cNvPr id="247" name="Rounded Rectangle 24">
              <a:extLst>
                <a:ext uri="{FF2B5EF4-FFF2-40B4-BE49-F238E27FC236}">
                  <a16:creationId xmlns:a16="http://schemas.microsoft.com/office/drawing/2014/main" id="{565773B3-AC3C-BC76-C423-DB23EB17E2E7}"/>
                </a:ext>
              </a:extLst>
            </p:cNvPr>
            <p:cNvSpPr/>
            <p:nvPr/>
          </p:nvSpPr>
          <p:spPr bwMode="auto">
            <a:xfrm>
              <a:off x="656165" y="5619120"/>
              <a:ext cx="1525184" cy="540616"/>
            </a:xfrm>
            <a:prstGeom prst="roundRect">
              <a:avLst/>
            </a:prstGeom>
            <a:solidFill>
              <a:srgbClr val="7030A0"/>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48" name="Graphic 25">
              <a:extLst>
                <a:ext uri="{FF2B5EF4-FFF2-40B4-BE49-F238E27FC236}">
                  <a16:creationId xmlns:a16="http://schemas.microsoft.com/office/drawing/2014/main" id="{532C3A8E-34AB-F963-67F4-AFEEE635F2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49" name="Group 248">
            <a:extLst>
              <a:ext uri="{FF2B5EF4-FFF2-40B4-BE49-F238E27FC236}">
                <a16:creationId xmlns:a16="http://schemas.microsoft.com/office/drawing/2014/main" id="{085222F6-E647-498C-F931-41A14C1CB5CD}"/>
              </a:ext>
            </a:extLst>
          </p:cNvPr>
          <p:cNvGrpSpPr/>
          <p:nvPr/>
        </p:nvGrpSpPr>
        <p:grpSpPr>
          <a:xfrm>
            <a:off x="6238883" y="5527764"/>
            <a:ext cx="1356433" cy="519648"/>
            <a:chOff x="689083" y="5633461"/>
            <a:chExt cx="1492266" cy="543083"/>
          </a:xfrm>
        </p:grpSpPr>
        <p:sp>
          <p:nvSpPr>
            <p:cNvPr id="250" name="Rounded Rectangle 24">
              <a:extLst>
                <a:ext uri="{FF2B5EF4-FFF2-40B4-BE49-F238E27FC236}">
                  <a16:creationId xmlns:a16="http://schemas.microsoft.com/office/drawing/2014/main" id="{3D4244C0-DF81-1486-6193-3476252545FE}"/>
                </a:ext>
              </a:extLst>
            </p:cNvPr>
            <p:cNvSpPr/>
            <p:nvPr/>
          </p:nvSpPr>
          <p:spPr bwMode="auto">
            <a:xfrm>
              <a:off x="689083" y="5633461"/>
              <a:ext cx="1492266" cy="543083"/>
            </a:xfrm>
            <a:prstGeom prst="roundRect">
              <a:avLst/>
            </a:prstGeom>
            <a:solidFill>
              <a:srgbClr val="7030A0"/>
            </a:solidFill>
            <a:ln w="9525" cap="flat" cmpd="sng" algn="ctr">
              <a:noFill/>
              <a:prstDash val="solid"/>
              <a:headEnd type="none" w="med" len="med"/>
              <a:tailEnd type="none" w="med" len="med"/>
            </a:ln>
            <a:effectLst/>
          </p:spPr>
          <p:txBody>
            <a:bodyPr rot="0" spcFirstLastPara="0" vert="horz" wrap="square" lIns="630000" tIns="127000" rIns="0" bIns="1016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7498" eaLnBrk="0" fontAlgn="base" hangingPunct="0">
                <a:lnSpc>
                  <a:spcPct val="90000"/>
                </a:lnSpc>
                <a:spcBef>
                  <a:spcPct val="0"/>
                </a:spcBef>
                <a:spcAft>
                  <a:spcPct val="0"/>
                </a:spcAft>
                <a:defRPr/>
              </a:pPr>
              <a:r>
                <a:rPr lang="en-US" sz="1333" kern="0" dirty="0">
                  <a:latin typeface="Amazon Ember Light" panose="020B0403020204020204" pitchFamily="34" charset="0"/>
                  <a:ea typeface="Amazon Ember Light" panose="020B0403020204020204" pitchFamily="34" charset="0"/>
                  <a:cs typeface="Amazon Ember Light" panose="020B0403020204020204" pitchFamily="34" charset="0"/>
                </a:rPr>
                <a:t>Product</a:t>
              </a:r>
            </a:p>
          </p:txBody>
        </p:sp>
        <p:pic>
          <p:nvPicPr>
            <p:cNvPr id="251" name="Graphic 25">
              <a:extLst>
                <a:ext uri="{FF2B5EF4-FFF2-40B4-BE49-F238E27FC236}">
                  <a16:creationId xmlns:a16="http://schemas.microsoft.com/office/drawing/2014/main" id="{0C180FB8-795F-60A6-6A03-B400DD21E7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328" y="5655493"/>
              <a:ext cx="493583" cy="515287"/>
            </a:xfrm>
            <a:prstGeom prst="rect">
              <a:avLst/>
            </a:prstGeom>
          </p:spPr>
        </p:pic>
      </p:grpSp>
      <p:grpSp>
        <p:nvGrpSpPr>
          <p:cNvPr id="253" name="Group 252">
            <a:extLst>
              <a:ext uri="{FF2B5EF4-FFF2-40B4-BE49-F238E27FC236}">
                <a16:creationId xmlns:a16="http://schemas.microsoft.com/office/drawing/2014/main" id="{5C4F3ACE-3CC5-72B1-493E-AC59C07AF747}"/>
              </a:ext>
            </a:extLst>
          </p:cNvPr>
          <p:cNvGrpSpPr/>
          <p:nvPr/>
        </p:nvGrpSpPr>
        <p:grpSpPr>
          <a:xfrm>
            <a:off x="454843" y="2698590"/>
            <a:ext cx="1005403" cy="1107533"/>
            <a:chOff x="602183" y="3343748"/>
            <a:chExt cx="1409143" cy="1466023"/>
          </a:xfrm>
        </p:grpSpPr>
        <p:pic>
          <p:nvPicPr>
            <p:cNvPr id="254" name="Picture 253">
              <a:extLst>
                <a:ext uri="{FF2B5EF4-FFF2-40B4-BE49-F238E27FC236}">
                  <a16:creationId xmlns:a16="http://schemas.microsoft.com/office/drawing/2014/main" id="{00415FD7-5BE2-3FA3-411F-96543EFCC02D}"/>
                </a:ext>
              </a:extLst>
            </p:cNvPr>
            <p:cNvPicPr>
              <a:picLocks noChangeAspect="1"/>
            </p:cNvPicPr>
            <p:nvPr/>
          </p:nvPicPr>
          <p:blipFill>
            <a:blip r:embed="rId9"/>
            <a:stretch>
              <a:fillRect/>
            </a:stretch>
          </p:blipFill>
          <p:spPr>
            <a:xfrm>
              <a:off x="708683" y="3343748"/>
              <a:ext cx="1114609" cy="1120179"/>
            </a:xfrm>
            <a:prstGeom prst="rect">
              <a:avLst/>
            </a:prstGeom>
          </p:spPr>
        </p:pic>
        <p:sp>
          <p:nvSpPr>
            <p:cNvPr id="255" name="TextBox 254">
              <a:extLst>
                <a:ext uri="{FF2B5EF4-FFF2-40B4-BE49-F238E27FC236}">
                  <a16:creationId xmlns:a16="http://schemas.microsoft.com/office/drawing/2014/main" id="{93E34F20-1DD2-4F6C-134A-9EBCE5DF2523}"/>
                </a:ext>
              </a:extLst>
            </p:cNvPr>
            <p:cNvSpPr txBox="1"/>
            <p:nvPr/>
          </p:nvSpPr>
          <p:spPr>
            <a:xfrm>
              <a:off x="602183" y="4402372"/>
              <a:ext cx="1409143" cy="407399"/>
            </a:xfrm>
            <a:prstGeom prst="rect">
              <a:avLst/>
            </a:prstGeom>
            <a:noFill/>
          </p:spPr>
          <p:txBody>
            <a:bodyPr wrap="none" rtlCol="0">
              <a:spAutoFit/>
            </a:bodyPr>
            <a:lstStyle/>
            <a:p>
              <a:pPr algn="l"/>
              <a:r>
                <a:rPr lang="en-US" sz="1400" dirty="0"/>
                <a:t>Developer</a:t>
              </a:r>
            </a:p>
          </p:txBody>
        </p:sp>
      </p:grpSp>
      <p:sp>
        <p:nvSpPr>
          <p:cNvPr id="114" name="Rounded Rectangle 163">
            <a:extLst>
              <a:ext uri="{FF2B5EF4-FFF2-40B4-BE49-F238E27FC236}">
                <a16:creationId xmlns:a16="http://schemas.microsoft.com/office/drawing/2014/main" id="{914872A9-A8E8-4D48-9F51-FC1417FFD026}"/>
              </a:ext>
            </a:extLst>
          </p:cNvPr>
          <p:cNvSpPr/>
          <p:nvPr/>
        </p:nvSpPr>
        <p:spPr>
          <a:xfrm>
            <a:off x="2870588" y="1911287"/>
            <a:ext cx="2006755" cy="629433"/>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667" kern="0" dirty="0"/>
              <a:t>Onboarding</a:t>
            </a:r>
          </a:p>
        </p:txBody>
      </p:sp>
      <p:sp>
        <p:nvSpPr>
          <p:cNvPr id="115" name="Rounded Rectangle 163">
            <a:extLst>
              <a:ext uri="{FF2B5EF4-FFF2-40B4-BE49-F238E27FC236}">
                <a16:creationId xmlns:a16="http://schemas.microsoft.com/office/drawing/2014/main" id="{F281D02D-794E-441F-8E99-772CCA854E21}"/>
              </a:ext>
            </a:extLst>
          </p:cNvPr>
          <p:cNvSpPr/>
          <p:nvPr/>
        </p:nvSpPr>
        <p:spPr>
          <a:xfrm>
            <a:off x="3091946" y="4206926"/>
            <a:ext cx="2006755" cy="645163"/>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667" kern="0" dirty="0"/>
              <a:t>Tenant</a:t>
            </a:r>
          </a:p>
          <a:p>
            <a:pPr algn="ctr" defTabSz="914270">
              <a:defRPr/>
            </a:pPr>
            <a:r>
              <a:rPr lang="en-US" sz="1667" kern="0" dirty="0"/>
              <a:t>Provisioning</a:t>
            </a:r>
          </a:p>
        </p:txBody>
      </p:sp>
      <p:sp>
        <p:nvSpPr>
          <p:cNvPr id="116" name="Rounded Rectangle 163">
            <a:extLst>
              <a:ext uri="{FF2B5EF4-FFF2-40B4-BE49-F238E27FC236}">
                <a16:creationId xmlns:a16="http://schemas.microsoft.com/office/drawing/2014/main" id="{6CE31DCD-8AD7-4A04-A5C0-E6B51F40C971}"/>
              </a:ext>
            </a:extLst>
          </p:cNvPr>
          <p:cNvSpPr/>
          <p:nvPr/>
        </p:nvSpPr>
        <p:spPr>
          <a:xfrm>
            <a:off x="3089799" y="5193666"/>
            <a:ext cx="2006755" cy="584489"/>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667" kern="0" dirty="0"/>
              <a:t>CI/CD</a:t>
            </a:r>
          </a:p>
        </p:txBody>
      </p:sp>
      <p:sp>
        <p:nvSpPr>
          <p:cNvPr id="117" name="Rectangle 116">
            <a:extLst>
              <a:ext uri="{FF2B5EF4-FFF2-40B4-BE49-F238E27FC236}">
                <a16:creationId xmlns:a16="http://schemas.microsoft.com/office/drawing/2014/main" id="{CC00C845-2842-4A11-AFAB-9F043903C648}"/>
              </a:ext>
            </a:extLst>
          </p:cNvPr>
          <p:cNvSpPr/>
          <p:nvPr/>
        </p:nvSpPr>
        <p:spPr>
          <a:xfrm>
            <a:off x="2210400" y="1324112"/>
            <a:ext cx="3256304" cy="4684373"/>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endParaRPr lang="en-US" sz="1333"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18" name="TextBox 117">
            <a:extLst>
              <a:ext uri="{FF2B5EF4-FFF2-40B4-BE49-F238E27FC236}">
                <a16:creationId xmlns:a16="http://schemas.microsoft.com/office/drawing/2014/main" id="{FB44278A-A75F-4113-BCE1-79B950FACFB6}"/>
              </a:ext>
            </a:extLst>
          </p:cNvPr>
          <p:cNvSpPr txBox="1"/>
          <p:nvPr/>
        </p:nvSpPr>
        <p:spPr>
          <a:xfrm>
            <a:off x="2600766" y="954780"/>
            <a:ext cx="2656525" cy="369332"/>
          </a:xfrm>
          <a:prstGeom prst="rect">
            <a:avLst/>
          </a:prstGeom>
          <a:noFill/>
        </p:spPr>
        <p:txBody>
          <a:bodyPr wrap="square" lIns="0" rIns="0" rtlCol="0">
            <a:spAutoFit/>
          </a:bodyPr>
          <a:lstStyle/>
          <a:p>
            <a:pPr algn="ctr"/>
            <a:r>
              <a:rPr lang="en-GB" dirty="0"/>
              <a:t>SaaS control plane</a:t>
            </a:r>
          </a:p>
        </p:txBody>
      </p:sp>
      <p:sp>
        <p:nvSpPr>
          <p:cNvPr id="119" name="Rectangle 118">
            <a:extLst>
              <a:ext uri="{FF2B5EF4-FFF2-40B4-BE49-F238E27FC236}">
                <a16:creationId xmlns:a16="http://schemas.microsoft.com/office/drawing/2014/main" id="{EF4E6CB4-C8BB-4700-8284-B390B88CECCA}"/>
              </a:ext>
            </a:extLst>
          </p:cNvPr>
          <p:cNvSpPr/>
          <p:nvPr/>
        </p:nvSpPr>
        <p:spPr>
          <a:xfrm>
            <a:off x="2387860" y="1431836"/>
            <a:ext cx="2897365" cy="2177950"/>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tx1"/>
                </a:solidFill>
              </a:rPr>
              <a:t>Shared services</a:t>
            </a:r>
          </a:p>
        </p:txBody>
      </p:sp>
      <p:sp>
        <p:nvSpPr>
          <p:cNvPr id="120" name="Rectangle 119">
            <a:extLst>
              <a:ext uri="{FF2B5EF4-FFF2-40B4-BE49-F238E27FC236}">
                <a16:creationId xmlns:a16="http://schemas.microsoft.com/office/drawing/2014/main" id="{17BC69D1-E8D7-407F-B6FC-1C9751292024}"/>
              </a:ext>
            </a:extLst>
          </p:cNvPr>
          <p:cNvSpPr/>
          <p:nvPr/>
        </p:nvSpPr>
        <p:spPr>
          <a:xfrm>
            <a:off x="2366859" y="3833932"/>
            <a:ext cx="2904093" cy="2068158"/>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91440" rIns="91440" bIns="45720" numCol="1" spcCol="0" rtlCol="0" fromWordArt="0" anchor="t" anchorCtr="0" forceAA="0" compatLnSpc="1">
            <a:prstTxWarp prst="textNoShape">
              <a:avLst/>
            </a:prstTxWarp>
            <a:noAutofit/>
          </a:bodyPr>
          <a:lstStyle/>
          <a:p>
            <a:pPr algn="ctr"/>
            <a:r>
              <a:rPr lang="en-US" sz="1400" dirty="0">
                <a:solidFill>
                  <a:schemeClr val="tx1"/>
                </a:solidFill>
              </a:rPr>
              <a:t>DevOps and provisioning</a:t>
            </a:r>
          </a:p>
        </p:txBody>
      </p:sp>
      <p:sp>
        <p:nvSpPr>
          <p:cNvPr id="121" name="Rounded Rectangle 163">
            <a:extLst>
              <a:ext uri="{FF2B5EF4-FFF2-40B4-BE49-F238E27FC236}">
                <a16:creationId xmlns:a16="http://schemas.microsoft.com/office/drawing/2014/main" id="{D11E30CC-EB39-4F20-9D8D-C70E424444B3}"/>
              </a:ext>
            </a:extLst>
          </p:cNvPr>
          <p:cNvSpPr/>
          <p:nvPr/>
        </p:nvSpPr>
        <p:spPr>
          <a:xfrm>
            <a:off x="3933809" y="2960318"/>
            <a:ext cx="1162745" cy="500047"/>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200" kern="0" dirty="0"/>
              <a:t>Tenant</a:t>
            </a:r>
          </a:p>
          <a:p>
            <a:pPr algn="ctr" defTabSz="914270">
              <a:defRPr/>
            </a:pPr>
            <a:r>
              <a:rPr lang="en-US" sz="1200" kern="0" dirty="0"/>
              <a:t>Management</a:t>
            </a:r>
          </a:p>
        </p:txBody>
      </p:sp>
      <p:cxnSp>
        <p:nvCxnSpPr>
          <p:cNvPr id="122" name="Straight Arrow Connector 121">
            <a:extLst>
              <a:ext uri="{FF2B5EF4-FFF2-40B4-BE49-F238E27FC236}">
                <a16:creationId xmlns:a16="http://schemas.microsoft.com/office/drawing/2014/main" id="{5B163A3C-6F1F-45F3-9BB9-23AFAE09C0A5}"/>
              </a:ext>
            </a:extLst>
          </p:cNvPr>
          <p:cNvCxnSpPr>
            <a:cxnSpLocks/>
            <a:stCxn id="114" idx="2"/>
            <a:endCxn id="121" idx="0"/>
          </p:cNvCxnSpPr>
          <p:nvPr/>
        </p:nvCxnSpPr>
        <p:spPr>
          <a:xfrm>
            <a:off x="3873966" y="2540720"/>
            <a:ext cx="641216" cy="41959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473F3D4-B207-41D5-B242-9AB41781C75A}"/>
              </a:ext>
            </a:extLst>
          </p:cNvPr>
          <p:cNvCxnSpPr>
            <a:cxnSpLocks/>
            <a:stCxn id="116" idx="1"/>
          </p:cNvCxnSpPr>
          <p:nvPr/>
        </p:nvCxnSpPr>
        <p:spPr>
          <a:xfrm flipH="1">
            <a:off x="1652932" y="5485911"/>
            <a:ext cx="1436867"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0630F9B1-F6D8-42AC-9A0F-819F5A75E505}"/>
              </a:ext>
            </a:extLst>
          </p:cNvPr>
          <p:cNvGrpSpPr/>
          <p:nvPr/>
        </p:nvGrpSpPr>
        <p:grpSpPr>
          <a:xfrm>
            <a:off x="408069" y="1272284"/>
            <a:ext cx="1168910" cy="1107533"/>
            <a:chOff x="442145" y="3343748"/>
            <a:chExt cx="1638311" cy="1466023"/>
          </a:xfrm>
        </p:grpSpPr>
        <p:pic>
          <p:nvPicPr>
            <p:cNvPr id="135" name="Picture 134">
              <a:extLst>
                <a:ext uri="{FF2B5EF4-FFF2-40B4-BE49-F238E27FC236}">
                  <a16:creationId xmlns:a16="http://schemas.microsoft.com/office/drawing/2014/main" id="{472A48C0-B6D4-4BF2-BA6F-CAC651BE3EC6}"/>
                </a:ext>
              </a:extLst>
            </p:cNvPr>
            <p:cNvPicPr>
              <a:picLocks noChangeAspect="1"/>
            </p:cNvPicPr>
            <p:nvPr/>
          </p:nvPicPr>
          <p:blipFill>
            <a:blip r:embed="rId9"/>
            <a:stretch>
              <a:fillRect/>
            </a:stretch>
          </p:blipFill>
          <p:spPr>
            <a:xfrm>
              <a:off x="708683" y="3343748"/>
              <a:ext cx="1114609" cy="1120179"/>
            </a:xfrm>
            <a:prstGeom prst="rect">
              <a:avLst/>
            </a:prstGeom>
          </p:spPr>
        </p:pic>
        <p:sp>
          <p:nvSpPr>
            <p:cNvPr id="136" name="TextBox 135">
              <a:extLst>
                <a:ext uri="{FF2B5EF4-FFF2-40B4-BE49-F238E27FC236}">
                  <a16:creationId xmlns:a16="http://schemas.microsoft.com/office/drawing/2014/main" id="{CA9BCB32-8B98-423F-B09B-C3471BA7A107}"/>
                </a:ext>
              </a:extLst>
            </p:cNvPr>
            <p:cNvSpPr txBox="1"/>
            <p:nvPr/>
          </p:nvSpPr>
          <p:spPr>
            <a:xfrm>
              <a:off x="442145" y="4402372"/>
              <a:ext cx="1638311" cy="407399"/>
            </a:xfrm>
            <a:prstGeom prst="rect">
              <a:avLst/>
            </a:prstGeom>
            <a:noFill/>
          </p:spPr>
          <p:txBody>
            <a:bodyPr wrap="none" rtlCol="0">
              <a:spAutoFit/>
            </a:bodyPr>
            <a:lstStyle/>
            <a:p>
              <a:pPr algn="l"/>
              <a:r>
                <a:rPr lang="en-US" sz="1400" dirty="0"/>
                <a:t>Tenant User</a:t>
              </a:r>
            </a:p>
          </p:txBody>
        </p:sp>
      </p:grpSp>
      <p:cxnSp>
        <p:nvCxnSpPr>
          <p:cNvPr id="15" name="Straight Arrow Connector 14">
            <a:extLst>
              <a:ext uri="{FF2B5EF4-FFF2-40B4-BE49-F238E27FC236}">
                <a16:creationId xmlns:a16="http://schemas.microsoft.com/office/drawing/2014/main" id="{BC7496E3-B87B-400B-9A72-60B2F8DDDE02}"/>
              </a:ext>
            </a:extLst>
          </p:cNvPr>
          <p:cNvCxnSpPr>
            <a:cxnSpLocks/>
            <a:stCxn id="136" idx="3"/>
            <a:endCxn id="114" idx="1"/>
          </p:cNvCxnSpPr>
          <p:nvPr/>
        </p:nvCxnSpPr>
        <p:spPr>
          <a:xfrm>
            <a:off x="1576979" y="2225929"/>
            <a:ext cx="1293609" cy="75"/>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A0C470F7-C8F4-4D70-A52E-F99BDC422BE3}"/>
              </a:ext>
            </a:extLst>
          </p:cNvPr>
          <p:cNvSpPr txBox="1"/>
          <p:nvPr/>
        </p:nvSpPr>
        <p:spPr>
          <a:xfrm>
            <a:off x="7664160" y="486195"/>
            <a:ext cx="2656525" cy="369332"/>
          </a:xfrm>
          <a:prstGeom prst="rect">
            <a:avLst/>
          </a:prstGeom>
          <a:noFill/>
        </p:spPr>
        <p:txBody>
          <a:bodyPr wrap="square" lIns="0" rIns="0" rtlCol="0">
            <a:spAutoFit/>
          </a:bodyPr>
          <a:lstStyle/>
          <a:p>
            <a:pPr algn="ctr"/>
            <a:r>
              <a:rPr lang="en-GB" dirty="0"/>
              <a:t>SaaS application plane</a:t>
            </a:r>
          </a:p>
        </p:txBody>
      </p:sp>
      <p:cxnSp>
        <p:nvCxnSpPr>
          <p:cNvPr id="21" name="Straight Arrow Connector 20">
            <a:extLst>
              <a:ext uri="{FF2B5EF4-FFF2-40B4-BE49-F238E27FC236}">
                <a16:creationId xmlns:a16="http://schemas.microsoft.com/office/drawing/2014/main" id="{A9D53C04-4D2E-45EB-834B-7CA123B7CA5D}"/>
              </a:ext>
            </a:extLst>
          </p:cNvPr>
          <p:cNvCxnSpPr>
            <a:cxnSpLocks/>
            <a:stCxn id="115" idx="2"/>
            <a:endCxn id="116" idx="0"/>
          </p:cNvCxnSpPr>
          <p:nvPr/>
        </p:nvCxnSpPr>
        <p:spPr>
          <a:xfrm flipH="1">
            <a:off x="4093177" y="4852089"/>
            <a:ext cx="2147" cy="341577"/>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9F94C32-4F3F-45C3-8749-4C58894A496C}"/>
              </a:ext>
            </a:extLst>
          </p:cNvPr>
          <p:cNvCxnSpPr>
            <a:cxnSpLocks/>
            <a:stCxn id="116" idx="3"/>
          </p:cNvCxnSpPr>
          <p:nvPr/>
        </p:nvCxnSpPr>
        <p:spPr>
          <a:xfrm>
            <a:off x="5096554" y="5485911"/>
            <a:ext cx="917018" cy="0"/>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258" name="Rounded Rectangle 163">
            <a:extLst>
              <a:ext uri="{FF2B5EF4-FFF2-40B4-BE49-F238E27FC236}">
                <a16:creationId xmlns:a16="http://schemas.microsoft.com/office/drawing/2014/main" id="{62046DBC-432A-4D69-A4D7-EE401A99C841}"/>
              </a:ext>
            </a:extLst>
          </p:cNvPr>
          <p:cNvSpPr/>
          <p:nvPr/>
        </p:nvSpPr>
        <p:spPr>
          <a:xfrm>
            <a:off x="2619898" y="2960318"/>
            <a:ext cx="1172905" cy="484275"/>
          </a:xfrm>
          <a:prstGeom prst="roundRect">
            <a:avLst>
              <a:gd name="adj" fmla="val 11832"/>
            </a:avLst>
          </a:prstGeom>
          <a:noFill/>
          <a:ln w="19050" cap="flat" cmpd="sng" algn="ctr">
            <a:solidFill>
              <a:srgbClr val="FFFFFF"/>
            </a:solidFill>
            <a:prstDash val="solid"/>
          </a:ln>
          <a:effectLst/>
        </p:spPr>
        <p:txBody>
          <a:bodyPr tIns="0" rtlCol="0" anchor="ctr" anchorCtr="0"/>
          <a:lstStyle/>
          <a:p>
            <a:pPr algn="ctr" defTabSz="914270">
              <a:defRPr/>
            </a:pPr>
            <a:r>
              <a:rPr lang="en-US" sz="1200" kern="0" dirty="0"/>
              <a:t>User</a:t>
            </a:r>
          </a:p>
          <a:p>
            <a:pPr algn="ctr" defTabSz="914270">
              <a:defRPr/>
            </a:pPr>
            <a:r>
              <a:rPr lang="en-US" sz="1200" kern="0" dirty="0"/>
              <a:t>Management</a:t>
            </a:r>
          </a:p>
        </p:txBody>
      </p:sp>
      <p:cxnSp>
        <p:nvCxnSpPr>
          <p:cNvPr id="34" name="Straight Arrow Connector 33">
            <a:extLst>
              <a:ext uri="{FF2B5EF4-FFF2-40B4-BE49-F238E27FC236}">
                <a16:creationId xmlns:a16="http://schemas.microsoft.com/office/drawing/2014/main" id="{8E36E5A9-8660-4C52-AD41-1AC34EE0CB00}"/>
              </a:ext>
            </a:extLst>
          </p:cNvPr>
          <p:cNvCxnSpPr>
            <a:cxnSpLocks/>
            <a:stCxn id="114" idx="2"/>
            <a:endCxn id="258" idx="0"/>
          </p:cNvCxnSpPr>
          <p:nvPr/>
        </p:nvCxnSpPr>
        <p:spPr>
          <a:xfrm flipH="1">
            <a:off x="3206351" y="2540720"/>
            <a:ext cx="667615" cy="419598"/>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BCDA725D-4D2A-40F1-B4B9-798C9EF56F42}"/>
              </a:ext>
            </a:extLst>
          </p:cNvPr>
          <p:cNvCxnSpPr>
            <a:stCxn id="114" idx="2"/>
            <a:endCxn id="115" idx="0"/>
          </p:cNvCxnSpPr>
          <p:nvPr/>
        </p:nvCxnSpPr>
        <p:spPr>
          <a:xfrm rot="16200000" flipH="1">
            <a:off x="3151542" y="3263144"/>
            <a:ext cx="1666206" cy="221358"/>
          </a:xfrm>
          <a:prstGeom prst="bentConnector3">
            <a:avLst>
              <a:gd name="adj1" fmla="val 7317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19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2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381000" y="304800"/>
            <a:ext cx="11430000" cy="535531"/>
          </a:xfrm>
        </p:spPr>
        <p:txBody>
          <a:bodyPr/>
          <a:lstStyle/>
          <a:p>
            <a:r>
              <a:rPr lang="en-GB" sz="3200" dirty="0"/>
              <a:t>Problem statement recap</a:t>
            </a:r>
            <a:endParaRPr lang="en-US" dirty="0"/>
          </a:p>
        </p:txBody>
      </p:sp>
      <p:sp>
        <p:nvSpPr>
          <p:cNvPr id="3" name="TextBox 2">
            <a:extLst>
              <a:ext uri="{FF2B5EF4-FFF2-40B4-BE49-F238E27FC236}">
                <a16:creationId xmlns:a16="http://schemas.microsoft.com/office/drawing/2014/main" id="{781292AD-C9A5-41CC-897C-2B47635232C8}"/>
              </a:ext>
            </a:extLst>
          </p:cNvPr>
          <p:cNvSpPr txBox="1"/>
          <p:nvPr/>
        </p:nvSpPr>
        <p:spPr>
          <a:xfrm>
            <a:off x="662730" y="1384183"/>
            <a:ext cx="10543750" cy="3416320"/>
          </a:xfrm>
          <a:prstGeom prst="rect">
            <a:avLst/>
          </a:prstGeom>
          <a:noFill/>
        </p:spPr>
        <p:txBody>
          <a:bodyPr wrap="square" lIns="0" rIns="0" rtlCol="0">
            <a:spAutoFit/>
          </a:bodyPr>
          <a:lstStyle/>
          <a:p>
            <a:pPr marL="285750" indent="-285750">
              <a:buFont typeface="Arial" panose="020B0604020202020204" pitchFamily="34" charset="0"/>
              <a:buChar char="•"/>
            </a:pPr>
            <a:r>
              <a:rPr lang="en-GB" sz="2200" dirty="0"/>
              <a:t>Hybrid and silo models require provisioning of new resources</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a:t> </a:t>
            </a:r>
            <a:r>
              <a:rPr lang="en-GB" sz="2200" u="sng" dirty="0">
                <a:solidFill>
                  <a:srgbClr val="FF9900"/>
                </a:solidFill>
              </a:rPr>
              <a:t>Tenant provisioning</a:t>
            </a:r>
            <a:r>
              <a:rPr lang="en-GB" sz="2200" dirty="0"/>
              <a:t> must deploy latest version, and apply tier/pod based configurations</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r>
              <a:rPr lang="en-GB" sz="2200" dirty="0"/>
              <a:t> </a:t>
            </a:r>
            <a:r>
              <a:rPr lang="en-GB" sz="2200" u="sng" dirty="0">
                <a:solidFill>
                  <a:srgbClr val="FF9900"/>
                </a:solidFill>
              </a:rPr>
              <a:t>Code deployments</a:t>
            </a:r>
            <a:r>
              <a:rPr lang="en-GB" sz="2200" dirty="0"/>
              <a:t> update all tenant environments</a:t>
            </a:r>
          </a:p>
          <a:p>
            <a:endParaRPr lang="en-GB" sz="2200" dirty="0"/>
          </a:p>
          <a:p>
            <a:pPr marL="285750" indent="-285750">
              <a:buFont typeface="Arial" panose="020B0604020202020204" pitchFamily="34" charset="0"/>
              <a:buChar char="•"/>
            </a:pPr>
            <a:r>
              <a:rPr lang="en-GB" sz="2200" dirty="0"/>
              <a:t>These things can happen in parallel</a:t>
            </a:r>
          </a:p>
          <a:p>
            <a:pPr marL="285750" indent="-285750">
              <a:buFont typeface="Arial" panose="020B0604020202020204" pitchFamily="34" charset="0"/>
              <a:buChar char="•"/>
            </a:pPr>
            <a:endParaRPr lang="en-GB" sz="2200" dirty="0"/>
          </a:p>
          <a:p>
            <a:pPr marL="285750" indent="-285750">
              <a:buFont typeface="Arial" panose="020B0604020202020204" pitchFamily="34" charset="0"/>
              <a:buChar char="•"/>
            </a:pPr>
            <a:endParaRPr lang="en-GB" dirty="0" err="1"/>
          </a:p>
        </p:txBody>
      </p:sp>
    </p:spTree>
    <p:extLst>
      <p:ext uri="{BB962C8B-B14F-4D97-AF65-F5344CB8AC3E}">
        <p14:creationId xmlns:p14="http://schemas.microsoft.com/office/powerpoint/2010/main" val="380617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381000" y="304800"/>
            <a:ext cx="11430000" cy="535531"/>
          </a:xfrm>
        </p:spPr>
        <p:txBody>
          <a:bodyPr/>
          <a:lstStyle/>
          <a:p>
            <a:r>
              <a:rPr lang="en-GB" sz="3200" dirty="0"/>
              <a:t>Building blocks</a:t>
            </a:r>
            <a:endParaRPr lang="en-US" dirty="0"/>
          </a:p>
        </p:txBody>
      </p:sp>
      <p:grpSp>
        <p:nvGrpSpPr>
          <p:cNvPr id="25" name="Group 24">
            <a:extLst>
              <a:ext uri="{FF2B5EF4-FFF2-40B4-BE49-F238E27FC236}">
                <a16:creationId xmlns:a16="http://schemas.microsoft.com/office/drawing/2014/main" id="{A207356A-2080-4A83-8E6D-EC5BD00D6D1E}"/>
              </a:ext>
            </a:extLst>
          </p:cNvPr>
          <p:cNvGrpSpPr/>
          <p:nvPr/>
        </p:nvGrpSpPr>
        <p:grpSpPr>
          <a:xfrm>
            <a:off x="529146" y="1602710"/>
            <a:ext cx="2882184" cy="3277524"/>
            <a:chOff x="1108624" y="1597892"/>
            <a:chExt cx="2882184" cy="3277524"/>
          </a:xfrm>
        </p:grpSpPr>
        <p:grpSp>
          <p:nvGrpSpPr>
            <p:cNvPr id="4" name="Group 3">
              <a:extLst>
                <a:ext uri="{FF2B5EF4-FFF2-40B4-BE49-F238E27FC236}">
                  <a16:creationId xmlns:a16="http://schemas.microsoft.com/office/drawing/2014/main" id="{27A93B2F-48DF-EF65-B2C9-4E074957D376}"/>
                </a:ext>
              </a:extLst>
            </p:cNvPr>
            <p:cNvGrpSpPr/>
            <p:nvPr/>
          </p:nvGrpSpPr>
          <p:grpSpPr>
            <a:xfrm>
              <a:off x="2082785" y="1597892"/>
              <a:ext cx="933863" cy="955441"/>
              <a:chOff x="7105240" y="5474861"/>
              <a:chExt cx="1213009" cy="1319415"/>
            </a:xfrm>
          </p:grpSpPr>
          <p:sp>
            <p:nvSpPr>
              <p:cNvPr id="5" name="Folded Corner 3">
                <a:extLst>
                  <a:ext uri="{FF2B5EF4-FFF2-40B4-BE49-F238E27FC236}">
                    <a16:creationId xmlns:a16="http://schemas.microsoft.com/office/drawing/2014/main" id="{F0656369-4151-E7BC-33AE-DBA1DF946FA6}"/>
                  </a:ext>
                </a:extLst>
              </p:cNvPr>
              <p:cNvSpPr/>
              <p:nvPr/>
            </p:nvSpPr>
            <p:spPr>
              <a:xfrm>
                <a:off x="7105240" y="5474861"/>
                <a:ext cx="1213009" cy="1319415"/>
              </a:xfrm>
              <a:prstGeom prst="foldedCorner">
                <a:avLst/>
              </a:prstGeom>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p>
            </p:txBody>
          </p:sp>
          <p:cxnSp>
            <p:nvCxnSpPr>
              <p:cNvPr id="6" name="Straight Connector 5">
                <a:extLst>
                  <a:ext uri="{FF2B5EF4-FFF2-40B4-BE49-F238E27FC236}">
                    <a16:creationId xmlns:a16="http://schemas.microsoft.com/office/drawing/2014/main" id="{D8F30739-0909-3AEC-9F14-14FFE582B689}"/>
                  </a:ext>
                </a:extLst>
              </p:cNvPr>
              <p:cNvCxnSpPr>
                <a:cxnSpLocks/>
              </p:cNvCxnSpPr>
              <p:nvPr/>
            </p:nvCxnSpPr>
            <p:spPr>
              <a:xfrm>
                <a:off x="7150051" y="5641680"/>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7" name="Straight Connector 6">
                <a:extLst>
                  <a:ext uri="{FF2B5EF4-FFF2-40B4-BE49-F238E27FC236}">
                    <a16:creationId xmlns:a16="http://schemas.microsoft.com/office/drawing/2014/main" id="{EA77B181-718D-C765-7FAE-4C15E295C133}"/>
                  </a:ext>
                </a:extLst>
              </p:cNvPr>
              <p:cNvCxnSpPr>
                <a:cxnSpLocks/>
              </p:cNvCxnSpPr>
              <p:nvPr/>
            </p:nvCxnSpPr>
            <p:spPr>
              <a:xfrm>
                <a:off x="7150051" y="5762272"/>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8" name="Straight Connector 7">
                <a:extLst>
                  <a:ext uri="{FF2B5EF4-FFF2-40B4-BE49-F238E27FC236}">
                    <a16:creationId xmlns:a16="http://schemas.microsoft.com/office/drawing/2014/main" id="{6A61D4F2-E19F-EE64-AA6B-2C135CF68DF7}"/>
                  </a:ext>
                </a:extLst>
              </p:cNvPr>
              <p:cNvCxnSpPr>
                <a:cxnSpLocks/>
              </p:cNvCxnSpPr>
              <p:nvPr/>
            </p:nvCxnSpPr>
            <p:spPr>
              <a:xfrm>
                <a:off x="7150051" y="5882864"/>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9" name="Straight Connector 8">
                <a:extLst>
                  <a:ext uri="{FF2B5EF4-FFF2-40B4-BE49-F238E27FC236}">
                    <a16:creationId xmlns:a16="http://schemas.microsoft.com/office/drawing/2014/main" id="{69155A29-9894-2E26-1AB6-A98156292EED}"/>
                  </a:ext>
                </a:extLst>
              </p:cNvPr>
              <p:cNvCxnSpPr>
                <a:cxnSpLocks/>
              </p:cNvCxnSpPr>
              <p:nvPr/>
            </p:nvCxnSpPr>
            <p:spPr>
              <a:xfrm>
                <a:off x="7150051" y="6003455"/>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10" name="Straight Connector 9">
                <a:extLst>
                  <a:ext uri="{FF2B5EF4-FFF2-40B4-BE49-F238E27FC236}">
                    <a16:creationId xmlns:a16="http://schemas.microsoft.com/office/drawing/2014/main" id="{7F83C94C-14FC-41F0-7FE4-37773291927B}"/>
                  </a:ext>
                </a:extLst>
              </p:cNvPr>
              <p:cNvCxnSpPr>
                <a:cxnSpLocks/>
              </p:cNvCxnSpPr>
              <p:nvPr/>
            </p:nvCxnSpPr>
            <p:spPr>
              <a:xfrm>
                <a:off x="7150051" y="6124047"/>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11" name="Straight Connector 10">
                <a:extLst>
                  <a:ext uri="{FF2B5EF4-FFF2-40B4-BE49-F238E27FC236}">
                    <a16:creationId xmlns:a16="http://schemas.microsoft.com/office/drawing/2014/main" id="{3B0E00E5-B902-D401-3DC5-9C834CFC8497}"/>
                  </a:ext>
                </a:extLst>
              </p:cNvPr>
              <p:cNvCxnSpPr>
                <a:cxnSpLocks/>
              </p:cNvCxnSpPr>
              <p:nvPr/>
            </p:nvCxnSpPr>
            <p:spPr>
              <a:xfrm>
                <a:off x="7150051" y="6244638"/>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12" name="Straight Connector 11">
                <a:extLst>
                  <a:ext uri="{FF2B5EF4-FFF2-40B4-BE49-F238E27FC236}">
                    <a16:creationId xmlns:a16="http://schemas.microsoft.com/office/drawing/2014/main" id="{07C21582-A981-EE84-7653-CF96EE02D9C0}"/>
                  </a:ext>
                </a:extLst>
              </p:cNvPr>
              <p:cNvCxnSpPr>
                <a:cxnSpLocks/>
              </p:cNvCxnSpPr>
              <p:nvPr/>
            </p:nvCxnSpPr>
            <p:spPr>
              <a:xfrm>
                <a:off x="7150051" y="6365230"/>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13" name="Straight Connector 12">
                <a:extLst>
                  <a:ext uri="{FF2B5EF4-FFF2-40B4-BE49-F238E27FC236}">
                    <a16:creationId xmlns:a16="http://schemas.microsoft.com/office/drawing/2014/main" id="{46B43EE1-BBFD-B622-17FD-A6E3DE96086E}"/>
                  </a:ext>
                </a:extLst>
              </p:cNvPr>
              <p:cNvCxnSpPr>
                <a:cxnSpLocks/>
              </p:cNvCxnSpPr>
              <p:nvPr/>
            </p:nvCxnSpPr>
            <p:spPr>
              <a:xfrm>
                <a:off x="7150051" y="6485822"/>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grpSp>
        <p:sp>
          <p:nvSpPr>
            <p:cNvPr id="14" name="TextBox 13">
              <a:extLst>
                <a:ext uri="{FF2B5EF4-FFF2-40B4-BE49-F238E27FC236}">
                  <a16:creationId xmlns:a16="http://schemas.microsoft.com/office/drawing/2014/main" id="{FA52F3D8-E765-523F-B75C-5D10760795AD}"/>
                </a:ext>
              </a:extLst>
            </p:cNvPr>
            <p:cNvSpPr txBox="1"/>
            <p:nvPr/>
          </p:nvSpPr>
          <p:spPr>
            <a:xfrm>
              <a:off x="1251825" y="3936889"/>
              <a:ext cx="2595783" cy="938527"/>
            </a:xfrm>
            <a:prstGeom prst="rect">
              <a:avLst/>
            </a:prstGeom>
            <a:noFill/>
          </p:spPr>
          <p:txBody>
            <a:bodyPr wrap="square" anchor="ctr">
              <a:spAutoFit/>
            </a:bodyPr>
            <a:lstStyle/>
            <a:p>
              <a:pPr algn="ctr"/>
              <a:r>
                <a:rPr lang="en-US" sz="1833" dirty="0">
                  <a:solidFill>
                    <a:srgbClr val="FF9900"/>
                  </a:solidFill>
                  <a:latin typeface="Amazon Ember Regular" charset="0"/>
                </a:rPr>
                <a:t>The tenant environment </a:t>
              </a:r>
            </a:p>
            <a:p>
              <a:pPr algn="ctr"/>
              <a:r>
                <a:rPr lang="en-US" sz="1833" dirty="0">
                  <a:solidFill>
                    <a:srgbClr val="FF9900"/>
                  </a:solidFill>
                  <a:latin typeface="Amazon Ember Regular" charset="0"/>
                </a:rPr>
                <a:t>blueprint </a:t>
              </a:r>
            </a:p>
          </p:txBody>
        </p:sp>
        <p:sp>
          <p:nvSpPr>
            <p:cNvPr id="15" name="TextBox 14">
              <a:extLst>
                <a:ext uri="{FF2B5EF4-FFF2-40B4-BE49-F238E27FC236}">
                  <a16:creationId xmlns:a16="http://schemas.microsoft.com/office/drawing/2014/main" id="{83CCB783-1BB6-F05F-4FBB-4C97A30BDB4C}"/>
                </a:ext>
              </a:extLst>
            </p:cNvPr>
            <p:cNvSpPr txBox="1"/>
            <p:nvPr/>
          </p:nvSpPr>
          <p:spPr>
            <a:xfrm>
              <a:off x="1108624" y="2866891"/>
              <a:ext cx="2882184" cy="425822"/>
            </a:xfrm>
            <a:prstGeom prst="rect">
              <a:avLst/>
            </a:prstGeom>
            <a:noFill/>
          </p:spPr>
          <p:txBody>
            <a:bodyPr wrap="square">
              <a:spAutoFit/>
            </a:bodyPr>
            <a:lstStyle/>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Template</a:t>
              </a:r>
              <a:endParaRPr lang="en-US" sz="1833" dirty="0">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4" name="Group 23">
            <a:extLst>
              <a:ext uri="{FF2B5EF4-FFF2-40B4-BE49-F238E27FC236}">
                <a16:creationId xmlns:a16="http://schemas.microsoft.com/office/drawing/2014/main" id="{2B951A2F-1F2D-4D89-A306-F11EE22C0D24}"/>
              </a:ext>
            </a:extLst>
          </p:cNvPr>
          <p:cNvGrpSpPr/>
          <p:nvPr/>
        </p:nvGrpSpPr>
        <p:grpSpPr>
          <a:xfrm>
            <a:off x="3500217" y="1739652"/>
            <a:ext cx="2595783" cy="3452395"/>
            <a:chOff x="4942640" y="1744449"/>
            <a:chExt cx="2595783" cy="3452395"/>
          </a:xfrm>
        </p:grpSpPr>
        <p:sp>
          <p:nvSpPr>
            <p:cNvPr id="18" name="TextBox 17">
              <a:extLst>
                <a:ext uri="{FF2B5EF4-FFF2-40B4-BE49-F238E27FC236}">
                  <a16:creationId xmlns:a16="http://schemas.microsoft.com/office/drawing/2014/main" id="{7FC453C4-8F0C-5D7A-1499-E5179C862333}"/>
                </a:ext>
              </a:extLst>
            </p:cNvPr>
            <p:cNvSpPr txBox="1"/>
            <p:nvPr/>
          </p:nvSpPr>
          <p:spPr>
            <a:xfrm>
              <a:off x="4942640" y="3412125"/>
              <a:ext cx="2595783" cy="1784719"/>
            </a:xfrm>
            <a:prstGeom prst="rect">
              <a:avLst/>
            </a:prstGeom>
            <a:noFill/>
          </p:spPr>
          <p:txBody>
            <a:bodyPr wrap="square" anchor="ctr">
              <a:spAutoFit/>
            </a:bodyPr>
            <a:lstStyle/>
            <a:p>
              <a:pPr algn="ctr"/>
              <a:endParaRPr lang="en-US" sz="1833" dirty="0">
                <a:solidFill>
                  <a:srgbClr val="FF9900"/>
                </a:solidFill>
                <a:latin typeface="Amazon Ember Regular" charset="0"/>
              </a:endParaRPr>
            </a:p>
            <a:p>
              <a:pPr algn="ctr"/>
              <a:endParaRPr lang="en-US" sz="1833" dirty="0">
                <a:solidFill>
                  <a:srgbClr val="FF9900"/>
                </a:solidFill>
                <a:latin typeface="Amazon Ember Regular" charset="0"/>
              </a:endParaRPr>
            </a:p>
            <a:p>
              <a:pPr algn="ctr"/>
              <a:r>
                <a:rPr lang="en-US" sz="1833" dirty="0">
                  <a:solidFill>
                    <a:srgbClr val="FF9900"/>
                  </a:solidFill>
                  <a:latin typeface="Amazon Ember Regular" charset="0"/>
                </a:rPr>
                <a:t>Executes steps to create and update tenant environments</a:t>
              </a:r>
            </a:p>
            <a:p>
              <a:pPr algn="ctr"/>
              <a:endParaRPr lang="en-US" sz="1833" dirty="0">
                <a:solidFill>
                  <a:srgbClr val="FF9900"/>
                </a:solidFill>
                <a:latin typeface="Amazon Ember Regular" charset="0"/>
              </a:endParaRPr>
            </a:p>
          </p:txBody>
        </p:sp>
        <p:sp>
          <p:nvSpPr>
            <p:cNvPr id="26" name="TextBox 25">
              <a:extLst>
                <a:ext uri="{FF2B5EF4-FFF2-40B4-BE49-F238E27FC236}">
                  <a16:creationId xmlns:a16="http://schemas.microsoft.com/office/drawing/2014/main" id="{8BED05E9-AFB3-2407-D07C-30F3DBD6D521}"/>
                </a:ext>
              </a:extLst>
            </p:cNvPr>
            <p:cNvSpPr txBox="1"/>
            <p:nvPr/>
          </p:nvSpPr>
          <p:spPr>
            <a:xfrm>
              <a:off x="5253099" y="2773146"/>
              <a:ext cx="1882339" cy="1092800"/>
            </a:xfrm>
            <a:prstGeom prst="rect">
              <a:avLst/>
            </a:prstGeom>
            <a:noFill/>
          </p:spPr>
          <p:txBody>
            <a:bodyPr wrap="square">
              <a:spAutoFit/>
            </a:bodyPr>
            <a:lstStyle/>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Deployment </a:t>
              </a:r>
            </a:p>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Automation</a:t>
              </a:r>
            </a:p>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Toolset</a:t>
              </a:r>
              <a:endParaRPr lang="en-US" sz="1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Arrow: Striped Right 3">
              <a:extLst>
                <a:ext uri="{FF2B5EF4-FFF2-40B4-BE49-F238E27FC236}">
                  <a16:creationId xmlns:a16="http://schemas.microsoft.com/office/drawing/2014/main" id="{07813C0F-93CD-11F9-FF7F-5EDC0FE8470B}"/>
                </a:ext>
              </a:extLst>
            </p:cNvPr>
            <p:cNvSpPr/>
            <p:nvPr/>
          </p:nvSpPr>
          <p:spPr>
            <a:xfrm>
              <a:off x="5583455" y="1744449"/>
              <a:ext cx="1337630" cy="647089"/>
            </a:xfrm>
            <a:prstGeom prst="stripedRightArrow">
              <a:avLst/>
            </a:prstGeom>
            <a:solidFill>
              <a:srgbClr val="FF9900"/>
            </a:solidFill>
            <a:ln w="19050" cap="flat">
              <a:solidFill>
                <a:schemeClr val="accent1"/>
              </a:solidFill>
              <a:prstDash val="solid"/>
              <a:round/>
              <a:tailEnd type="triangle" w="med" len="med"/>
            </a:ln>
            <a:effectLst/>
          </p:spPr>
          <p:txBody>
            <a:bodyPr wrap="square" lIns="38099" tIns="38099" rIns="38099" bIns="38099" numCol="1" rtlCol="0" anchor="ctr" anchorCtr="0">
              <a:noAutofit/>
            </a:bodyPr>
            <a:lstStyle/>
            <a:p>
              <a:pPr algn="ctr" defTabSz="914098" hangingPunct="0"/>
              <a:endParaRPr lang="en-GB" sz="1667"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grpSp>
      <p:pic>
        <p:nvPicPr>
          <p:cNvPr id="1026" name="Picture 2">
            <a:extLst>
              <a:ext uri="{FF2B5EF4-FFF2-40B4-BE49-F238E27FC236}">
                <a16:creationId xmlns:a16="http://schemas.microsoft.com/office/drawing/2014/main" id="{2E5AEEC9-6B5A-AAEB-35BA-E0C81524A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3944" y="5487694"/>
            <a:ext cx="1033711" cy="432059"/>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F35ADD71-DCAE-4296-B933-7B7A16122C42}"/>
              </a:ext>
            </a:extLst>
          </p:cNvPr>
          <p:cNvGrpSpPr/>
          <p:nvPr/>
        </p:nvGrpSpPr>
        <p:grpSpPr>
          <a:xfrm>
            <a:off x="4090653" y="5377206"/>
            <a:ext cx="1469896" cy="542547"/>
            <a:chOff x="5534215" y="5026227"/>
            <a:chExt cx="1469896" cy="542547"/>
          </a:xfrm>
        </p:grpSpPr>
        <p:pic>
          <p:nvPicPr>
            <p:cNvPr id="21" name="Picture 6" descr="Argo CD Version Tags - Coralogix">
              <a:extLst>
                <a:ext uri="{FF2B5EF4-FFF2-40B4-BE49-F238E27FC236}">
                  <a16:creationId xmlns:a16="http://schemas.microsoft.com/office/drawing/2014/main" id="{5BD6525A-4FC9-EA64-1461-A47C16B41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4215" y="5026227"/>
              <a:ext cx="542547" cy="542547"/>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pic>
          <p:nvPicPr>
            <p:cNvPr id="37" name="Picture 2" descr="Flux project · GitHub">
              <a:extLst>
                <a:ext uri="{FF2B5EF4-FFF2-40B4-BE49-F238E27FC236}">
                  <a16:creationId xmlns:a16="http://schemas.microsoft.com/office/drawing/2014/main" id="{11B9947E-9BC6-5023-FD3B-C9B969C71D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564" y="5026227"/>
              <a:ext cx="542547" cy="542547"/>
            </a:xfrm>
            <a:prstGeom prst="rect">
              <a:avLst/>
            </a:prstGeom>
            <a:noFill/>
            <a:effectLst>
              <a:glow rad="127000">
                <a:schemeClr val="tx2">
                  <a:alpha val="50000"/>
                </a:schemeClr>
              </a:glow>
            </a:effectLst>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5B7E7F73-41E3-4C91-9FBB-8334E691C3E9}"/>
              </a:ext>
            </a:extLst>
          </p:cNvPr>
          <p:cNvGrpSpPr/>
          <p:nvPr/>
        </p:nvGrpSpPr>
        <p:grpSpPr>
          <a:xfrm>
            <a:off x="8841198" y="1706602"/>
            <a:ext cx="2868260" cy="3181928"/>
            <a:chOff x="8163885" y="1718692"/>
            <a:chExt cx="2868260" cy="3181928"/>
          </a:xfrm>
        </p:grpSpPr>
        <p:sp>
          <p:nvSpPr>
            <p:cNvPr id="16" name="TextBox 15">
              <a:extLst>
                <a:ext uri="{FF2B5EF4-FFF2-40B4-BE49-F238E27FC236}">
                  <a16:creationId xmlns:a16="http://schemas.microsoft.com/office/drawing/2014/main" id="{A3258D59-C5A4-6F03-3EAE-AFCB2F6D4F35}"/>
                </a:ext>
              </a:extLst>
            </p:cNvPr>
            <p:cNvSpPr txBox="1"/>
            <p:nvPr/>
          </p:nvSpPr>
          <p:spPr>
            <a:xfrm>
              <a:off x="8197442" y="2855636"/>
              <a:ext cx="2801146" cy="759310"/>
            </a:xfrm>
            <a:prstGeom prst="rect">
              <a:avLst/>
            </a:prstGeom>
            <a:noFill/>
          </p:spPr>
          <p:txBody>
            <a:bodyPr wrap="square">
              <a:spAutoFit/>
            </a:bodyPr>
            <a:lstStyle/>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Environment repository</a:t>
              </a:r>
              <a:endParaRPr lang="en-US" sz="1833"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2DEAA091-72C5-E5F0-A4BD-B6BA6860C84E}"/>
                </a:ext>
              </a:extLst>
            </p:cNvPr>
            <p:cNvSpPr txBox="1"/>
            <p:nvPr/>
          </p:nvSpPr>
          <p:spPr>
            <a:xfrm>
              <a:off x="8163885" y="3962093"/>
              <a:ext cx="2868260" cy="938527"/>
            </a:xfrm>
            <a:prstGeom prst="rect">
              <a:avLst/>
            </a:prstGeom>
            <a:noFill/>
          </p:spPr>
          <p:txBody>
            <a:bodyPr wrap="square">
              <a:spAutoFit/>
            </a:bodyPr>
            <a:lstStyle/>
            <a:p>
              <a:pPr algn="ctr"/>
              <a:r>
                <a:rPr lang="en-US" sz="1833" dirty="0">
                  <a:solidFill>
                    <a:srgbClr val="FF9900"/>
                  </a:solidFill>
                  <a:latin typeface="Amazon Ember Regular" charset="0"/>
                </a:rPr>
                <a:t>Stores release config objects for all environments</a:t>
              </a:r>
            </a:p>
          </p:txBody>
        </p:sp>
        <p:sp>
          <p:nvSpPr>
            <p:cNvPr id="31" name="Flowchart: Magnetic Disk 117">
              <a:extLst>
                <a:ext uri="{FF2B5EF4-FFF2-40B4-BE49-F238E27FC236}">
                  <a16:creationId xmlns:a16="http://schemas.microsoft.com/office/drawing/2014/main" id="{70B02D57-365B-468F-BB0E-DDB9CC7D2918}"/>
                </a:ext>
              </a:extLst>
            </p:cNvPr>
            <p:cNvSpPr/>
            <p:nvPr/>
          </p:nvSpPr>
          <p:spPr>
            <a:xfrm>
              <a:off x="8883290" y="1718692"/>
              <a:ext cx="1337630" cy="827827"/>
            </a:xfrm>
            <a:prstGeom prst="flowChartMagneticDisk">
              <a:avLst/>
            </a:prstGeom>
            <a:ln/>
          </p:spPr>
          <p:style>
            <a:lnRef idx="1">
              <a:schemeClr val="accent2"/>
            </a:lnRef>
            <a:fillRef idx="2">
              <a:schemeClr val="accent2"/>
            </a:fillRef>
            <a:effectRef idx="1">
              <a:schemeClr val="accent2"/>
            </a:effectRef>
            <a:fontRef idx="minor">
              <a:schemeClr val="dk1"/>
            </a:fontRef>
          </p:style>
          <p:txBody>
            <a:bodyPr wrap="square" lIns="38099" tIns="38099" rIns="38099" bIns="38099" numCol="1" rtlCol="0" anchor="ctr" anchorCtr="0">
              <a:noAutofit/>
            </a:bodyPr>
            <a:lstStyle/>
            <a:p>
              <a:pPr algn="ctr" defTabSz="914098" hangingPunct="0"/>
              <a:endParaRPr lang="en-GB" sz="1667" kern="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grpSp>
      <p:grpSp>
        <p:nvGrpSpPr>
          <p:cNvPr id="20" name="Group 19">
            <a:extLst>
              <a:ext uri="{FF2B5EF4-FFF2-40B4-BE49-F238E27FC236}">
                <a16:creationId xmlns:a16="http://schemas.microsoft.com/office/drawing/2014/main" id="{A7AFDE2D-3635-4485-9DBB-3BB956E516FA}"/>
              </a:ext>
            </a:extLst>
          </p:cNvPr>
          <p:cNvGrpSpPr/>
          <p:nvPr/>
        </p:nvGrpSpPr>
        <p:grpSpPr>
          <a:xfrm>
            <a:off x="1268996" y="5367715"/>
            <a:ext cx="1437758" cy="524391"/>
            <a:chOff x="1768841" y="4944755"/>
            <a:chExt cx="1437758" cy="524391"/>
          </a:xfrm>
        </p:grpSpPr>
        <p:pic>
          <p:nvPicPr>
            <p:cNvPr id="1038" name="Picture 14" descr="Helm logo transparent PNG - StickPNG">
              <a:extLst>
                <a:ext uri="{FF2B5EF4-FFF2-40B4-BE49-F238E27FC236}">
                  <a16:creationId xmlns:a16="http://schemas.microsoft.com/office/drawing/2014/main" id="{06BB5EA8-109E-C7A8-3F48-751BD9A6AD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469" y="4945016"/>
              <a:ext cx="524130" cy="524130"/>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pic>
          <p:nvPicPr>
            <p:cNvPr id="1040" name="Picture 16" descr="terraform&quot; Icon - Download for free – Iconduck">
              <a:extLst>
                <a:ext uri="{FF2B5EF4-FFF2-40B4-BE49-F238E27FC236}">
                  <a16:creationId xmlns:a16="http://schemas.microsoft.com/office/drawing/2014/main" id="{CC798CFD-5382-78E4-DC31-95CBE6CE0A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8841" y="4944755"/>
              <a:ext cx="461404" cy="524130"/>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6D21D90F-1D68-42DA-8139-8D15D3AC5311}"/>
              </a:ext>
            </a:extLst>
          </p:cNvPr>
          <p:cNvGrpSpPr/>
          <p:nvPr/>
        </p:nvGrpSpPr>
        <p:grpSpPr>
          <a:xfrm>
            <a:off x="6883564" y="5385588"/>
            <a:ext cx="1437758" cy="524391"/>
            <a:chOff x="1768841" y="4944755"/>
            <a:chExt cx="1437758" cy="524391"/>
          </a:xfrm>
        </p:grpSpPr>
        <p:pic>
          <p:nvPicPr>
            <p:cNvPr id="52" name="Picture 14" descr="Helm logo transparent PNG - StickPNG">
              <a:extLst>
                <a:ext uri="{FF2B5EF4-FFF2-40B4-BE49-F238E27FC236}">
                  <a16:creationId xmlns:a16="http://schemas.microsoft.com/office/drawing/2014/main" id="{DB50D244-A505-4F32-8DEF-16ECA128DD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2469" y="4945016"/>
              <a:ext cx="524130" cy="524130"/>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pic>
          <p:nvPicPr>
            <p:cNvPr id="53" name="Picture 16" descr="terraform&quot; Icon - Download for free – Iconduck">
              <a:extLst>
                <a:ext uri="{FF2B5EF4-FFF2-40B4-BE49-F238E27FC236}">
                  <a16:creationId xmlns:a16="http://schemas.microsoft.com/office/drawing/2014/main" id="{E3B8F362-657A-4FF8-A172-7F53225E4B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8841" y="4944755"/>
              <a:ext cx="461404" cy="524130"/>
            </a:xfrm>
            <a:prstGeom prst="rect">
              <a:avLst/>
            </a:prstGeom>
            <a:noFill/>
            <a:effectLst>
              <a:glow rad="127000">
                <a:schemeClr val="tx1">
                  <a:alpha val="50000"/>
                </a:schemeClr>
              </a:glow>
            </a:effectLst>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4BD31D9B-2C56-456E-92E7-3615DA2F1290}"/>
              </a:ext>
            </a:extLst>
          </p:cNvPr>
          <p:cNvGrpSpPr/>
          <p:nvPr/>
        </p:nvGrpSpPr>
        <p:grpSpPr>
          <a:xfrm>
            <a:off x="6092361" y="1570471"/>
            <a:ext cx="2882184" cy="3338025"/>
            <a:chOff x="6092361" y="1570471"/>
            <a:chExt cx="2882184" cy="3338025"/>
          </a:xfrm>
        </p:grpSpPr>
        <p:sp>
          <p:nvSpPr>
            <p:cNvPr id="40" name="TextBox 39">
              <a:extLst>
                <a:ext uri="{FF2B5EF4-FFF2-40B4-BE49-F238E27FC236}">
                  <a16:creationId xmlns:a16="http://schemas.microsoft.com/office/drawing/2014/main" id="{8D4B0E7A-F198-46EB-893C-EA6D76133B44}"/>
                </a:ext>
              </a:extLst>
            </p:cNvPr>
            <p:cNvSpPr txBox="1"/>
            <p:nvPr/>
          </p:nvSpPr>
          <p:spPr>
            <a:xfrm>
              <a:off x="6278972" y="3969969"/>
              <a:ext cx="2595783" cy="938527"/>
            </a:xfrm>
            <a:prstGeom prst="rect">
              <a:avLst/>
            </a:prstGeom>
            <a:noFill/>
          </p:spPr>
          <p:txBody>
            <a:bodyPr wrap="square">
              <a:spAutoFit/>
            </a:bodyPr>
            <a:lstStyle/>
            <a:p>
              <a:pPr algn="ctr"/>
              <a:r>
                <a:rPr lang="en-US" sz="1833" dirty="0">
                  <a:solidFill>
                    <a:srgbClr val="FF9900"/>
                  </a:solidFill>
                  <a:latin typeface="Amazon Ember Regular" charset="0"/>
                </a:rPr>
                <a:t>Instance of tenant environment template with configuration</a:t>
              </a:r>
            </a:p>
          </p:txBody>
        </p:sp>
        <p:sp>
          <p:nvSpPr>
            <p:cNvPr id="41" name="TextBox 40">
              <a:extLst>
                <a:ext uri="{FF2B5EF4-FFF2-40B4-BE49-F238E27FC236}">
                  <a16:creationId xmlns:a16="http://schemas.microsoft.com/office/drawing/2014/main" id="{E053C523-37D2-49AA-BEF7-353697F989C2}"/>
                </a:ext>
              </a:extLst>
            </p:cNvPr>
            <p:cNvSpPr txBox="1"/>
            <p:nvPr/>
          </p:nvSpPr>
          <p:spPr>
            <a:xfrm>
              <a:off x="6092361" y="2851937"/>
              <a:ext cx="2882184" cy="759310"/>
            </a:xfrm>
            <a:prstGeom prst="rect">
              <a:avLst/>
            </a:prstGeom>
            <a:noFill/>
          </p:spPr>
          <p:txBody>
            <a:bodyPr wrap="square">
              <a:spAutoFit/>
            </a:bodyPr>
            <a:lstStyle/>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Release</a:t>
              </a:r>
            </a:p>
            <a:p>
              <a:pPr algn="ctr"/>
              <a:r>
                <a:rPr lang="en-US" sz="2167" b="1" dirty="0">
                  <a:latin typeface="Amazon Ember" panose="020B0603020204020204" pitchFamily="34" charset="0"/>
                  <a:ea typeface="Amazon Ember" panose="020B0603020204020204" pitchFamily="34" charset="0"/>
                  <a:cs typeface="Amazon Ember" panose="020B0603020204020204" pitchFamily="34" charset="0"/>
                </a:rPr>
                <a:t>config</a:t>
              </a:r>
              <a:endParaRPr lang="en-US" sz="1833" dirty="0">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54" name="Group 53">
              <a:extLst>
                <a:ext uri="{FF2B5EF4-FFF2-40B4-BE49-F238E27FC236}">
                  <a16:creationId xmlns:a16="http://schemas.microsoft.com/office/drawing/2014/main" id="{82CA4CBE-8C4B-4D47-9855-1CEFC3390276}"/>
                </a:ext>
              </a:extLst>
            </p:cNvPr>
            <p:cNvGrpSpPr/>
            <p:nvPr/>
          </p:nvGrpSpPr>
          <p:grpSpPr>
            <a:xfrm>
              <a:off x="7053306" y="1570471"/>
              <a:ext cx="933863" cy="961698"/>
              <a:chOff x="7105240" y="5474861"/>
              <a:chExt cx="1213009" cy="1319415"/>
            </a:xfrm>
            <a:solidFill>
              <a:srgbClr val="7030A0"/>
            </a:solidFill>
          </p:grpSpPr>
          <p:sp>
            <p:nvSpPr>
              <p:cNvPr id="55" name="Folded Corner 3">
                <a:extLst>
                  <a:ext uri="{FF2B5EF4-FFF2-40B4-BE49-F238E27FC236}">
                    <a16:creationId xmlns:a16="http://schemas.microsoft.com/office/drawing/2014/main" id="{5587728A-C120-4AF1-A45A-7632FBB0995F}"/>
                  </a:ext>
                </a:extLst>
              </p:cNvPr>
              <p:cNvSpPr/>
              <p:nvPr/>
            </p:nvSpPr>
            <p:spPr>
              <a:xfrm>
                <a:off x="7105240" y="5474861"/>
                <a:ext cx="1213009" cy="1319415"/>
              </a:xfrm>
              <a:prstGeom prst="foldedCorner">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solidFill>
                    <a:schemeClr val="tx1"/>
                  </a:solidFill>
                </a:endParaRPr>
              </a:p>
            </p:txBody>
          </p:sp>
          <p:cxnSp>
            <p:nvCxnSpPr>
              <p:cNvPr id="56" name="Straight Connector 55">
                <a:extLst>
                  <a:ext uri="{FF2B5EF4-FFF2-40B4-BE49-F238E27FC236}">
                    <a16:creationId xmlns:a16="http://schemas.microsoft.com/office/drawing/2014/main" id="{E3A57143-0C83-4B67-B3A9-56AD2B372E44}"/>
                  </a:ext>
                </a:extLst>
              </p:cNvPr>
              <p:cNvCxnSpPr>
                <a:cxnSpLocks/>
              </p:cNvCxnSpPr>
              <p:nvPr/>
            </p:nvCxnSpPr>
            <p:spPr>
              <a:xfrm>
                <a:off x="7150051" y="5641680"/>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57" name="Straight Connector 56">
                <a:extLst>
                  <a:ext uri="{FF2B5EF4-FFF2-40B4-BE49-F238E27FC236}">
                    <a16:creationId xmlns:a16="http://schemas.microsoft.com/office/drawing/2014/main" id="{753D4D88-00AC-487E-8F67-C508C97B4690}"/>
                  </a:ext>
                </a:extLst>
              </p:cNvPr>
              <p:cNvCxnSpPr>
                <a:cxnSpLocks/>
              </p:cNvCxnSpPr>
              <p:nvPr/>
            </p:nvCxnSpPr>
            <p:spPr>
              <a:xfrm>
                <a:off x="7150051" y="5762272"/>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58" name="Straight Connector 57">
                <a:extLst>
                  <a:ext uri="{FF2B5EF4-FFF2-40B4-BE49-F238E27FC236}">
                    <a16:creationId xmlns:a16="http://schemas.microsoft.com/office/drawing/2014/main" id="{3737EB26-2CF8-436D-B5DC-2220CD9B5A23}"/>
                  </a:ext>
                </a:extLst>
              </p:cNvPr>
              <p:cNvCxnSpPr>
                <a:cxnSpLocks/>
              </p:cNvCxnSpPr>
              <p:nvPr/>
            </p:nvCxnSpPr>
            <p:spPr>
              <a:xfrm>
                <a:off x="7150051" y="5882864"/>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59" name="Straight Connector 58">
                <a:extLst>
                  <a:ext uri="{FF2B5EF4-FFF2-40B4-BE49-F238E27FC236}">
                    <a16:creationId xmlns:a16="http://schemas.microsoft.com/office/drawing/2014/main" id="{76F9C659-EF7B-467B-A066-A2B937FFE45E}"/>
                  </a:ext>
                </a:extLst>
              </p:cNvPr>
              <p:cNvCxnSpPr>
                <a:cxnSpLocks/>
              </p:cNvCxnSpPr>
              <p:nvPr/>
            </p:nvCxnSpPr>
            <p:spPr>
              <a:xfrm>
                <a:off x="7150051" y="6003455"/>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60" name="Straight Connector 59">
                <a:extLst>
                  <a:ext uri="{FF2B5EF4-FFF2-40B4-BE49-F238E27FC236}">
                    <a16:creationId xmlns:a16="http://schemas.microsoft.com/office/drawing/2014/main" id="{E16F8E93-FA71-42A3-9D2A-378D52C41433}"/>
                  </a:ext>
                </a:extLst>
              </p:cNvPr>
              <p:cNvCxnSpPr>
                <a:cxnSpLocks/>
              </p:cNvCxnSpPr>
              <p:nvPr/>
            </p:nvCxnSpPr>
            <p:spPr>
              <a:xfrm>
                <a:off x="7150051" y="6124047"/>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61" name="Straight Connector 60">
                <a:extLst>
                  <a:ext uri="{FF2B5EF4-FFF2-40B4-BE49-F238E27FC236}">
                    <a16:creationId xmlns:a16="http://schemas.microsoft.com/office/drawing/2014/main" id="{76226E09-F0BB-4AE6-B804-A7F1BF24BBA2}"/>
                  </a:ext>
                </a:extLst>
              </p:cNvPr>
              <p:cNvCxnSpPr>
                <a:cxnSpLocks/>
              </p:cNvCxnSpPr>
              <p:nvPr/>
            </p:nvCxnSpPr>
            <p:spPr>
              <a:xfrm>
                <a:off x="7150051" y="6244638"/>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62" name="Straight Connector 61">
                <a:extLst>
                  <a:ext uri="{FF2B5EF4-FFF2-40B4-BE49-F238E27FC236}">
                    <a16:creationId xmlns:a16="http://schemas.microsoft.com/office/drawing/2014/main" id="{11129FE1-9076-4345-926E-F3788C0426B0}"/>
                  </a:ext>
                </a:extLst>
              </p:cNvPr>
              <p:cNvCxnSpPr>
                <a:cxnSpLocks/>
              </p:cNvCxnSpPr>
              <p:nvPr/>
            </p:nvCxnSpPr>
            <p:spPr>
              <a:xfrm>
                <a:off x="7150051" y="6365230"/>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63" name="Straight Connector 62">
                <a:extLst>
                  <a:ext uri="{FF2B5EF4-FFF2-40B4-BE49-F238E27FC236}">
                    <a16:creationId xmlns:a16="http://schemas.microsoft.com/office/drawing/2014/main" id="{BF645C70-D874-47B4-BBD7-A6289A5E1A96}"/>
                  </a:ext>
                </a:extLst>
              </p:cNvPr>
              <p:cNvCxnSpPr>
                <a:cxnSpLocks/>
              </p:cNvCxnSpPr>
              <p:nvPr/>
            </p:nvCxnSpPr>
            <p:spPr>
              <a:xfrm>
                <a:off x="7150051" y="6485822"/>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grpSp>
      </p:grpSp>
    </p:spTree>
    <p:extLst>
      <p:ext uri="{BB962C8B-B14F-4D97-AF65-F5344CB8AC3E}">
        <p14:creationId xmlns:p14="http://schemas.microsoft.com/office/powerpoint/2010/main" val="12366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AAD8DE4-911D-78EA-A0A0-EF6A4C6E4583}"/>
              </a:ext>
            </a:extLst>
          </p:cNvPr>
          <p:cNvSpPr>
            <a:spLocks noGrp="1"/>
          </p:cNvSpPr>
          <p:nvPr>
            <p:ph type="title"/>
          </p:nvPr>
        </p:nvSpPr>
        <p:spPr>
          <a:xfrm>
            <a:off x="381000" y="304800"/>
            <a:ext cx="11430000" cy="535531"/>
          </a:xfrm>
        </p:spPr>
        <p:txBody>
          <a:bodyPr/>
          <a:lstStyle/>
          <a:p>
            <a:r>
              <a:rPr lang="en-GB" sz="3200" dirty="0"/>
              <a:t>Basic flow</a:t>
            </a:r>
            <a:endParaRPr lang="en-US" dirty="0"/>
          </a:p>
        </p:txBody>
      </p:sp>
      <p:sp>
        <p:nvSpPr>
          <p:cNvPr id="24" name="Rounded Rectangle 163">
            <a:extLst>
              <a:ext uri="{FF2B5EF4-FFF2-40B4-BE49-F238E27FC236}">
                <a16:creationId xmlns:a16="http://schemas.microsoft.com/office/drawing/2014/main" id="{2809209D-7F99-ECF4-47AA-B2E885168BFE}"/>
              </a:ext>
            </a:extLst>
          </p:cNvPr>
          <p:cNvSpPr/>
          <p:nvPr/>
        </p:nvSpPr>
        <p:spPr>
          <a:xfrm>
            <a:off x="1729321" y="1692990"/>
            <a:ext cx="8489952" cy="929640"/>
          </a:xfrm>
          <a:prstGeom prst="roundRect">
            <a:avLst>
              <a:gd name="adj" fmla="val 11832"/>
            </a:avLst>
          </a:prstGeom>
          <a:solidFill>
            <a:srgbClr val="FF9900"/>
          </a:solidFill>
          <a:ln w="19050" cap="flat" cmpd="sng" algn="ctr">
            <a:solidFill>
              <a:srgbClr val="FFC000"/>
            </a:solidFill>
            <a:prstDash val="solid"/>
          </a:ln>
          <a:effectLst/>
        </p:spPr>
        <p:txBody>
          <a:bodyPr tIns="0" rtlCol="0" anchor="ctr" anchorCtr="0"/>
          <a:lstStyle/>
          <a:p>
            <a:pPr algn="ctr" defTabSz="914270">
              <a:defRPr/>
            </a:pPr>
            <a:r>
              <a:rPr lang="en-US" sz="1667" b="1" kern="0" dirty="0"/>
              <a:t>Deployment Automation Toolset</a:t>
            </a:r>
          </a:p>
        </p:txBody>
      </p:sp>
      <p:grpSp>
        <p:nvGrpSpPr>
          <p:cNvPr id="7" name="Group 6">
            <a:extLst>
              <a:ext uri="{FF2B5EF4-FFF2-40B4-BE49-F238E27FC236}">
                <a16:creationId xmlns:a16="http://schemas.microsoft.com/office/drawing/2014/main" id="{C67FFA72-CCF8-487F-98BB-691764CE6E8A}"/>
              </a:ext>
            </a:extLst>
          </p:cNvPr>
          <p:cNvGrpSpPr/>
          <p:nvPr/>
        </p:nvGrpSpPr>
        <p:grpSpPr>
          <a:xfrm>
            <a:off x="3776870" y="4227247"/>
            <a:ext cx="1817427" cy="1524791"/>
            <a:chOff x="7635063" y="4675525"/>
            <a:chExt cx="1817427" cy="1524791"/>
          </a:xfrm>
        </p:grpSpPr>
        <p:sp>
          <p:nvSpPr>
            <p:cNvPr id="38" name="TextBox 13">
              <a:extLst>
                <a:ext uri="{FF2B5EF4-FFF2-40B4-BE49-F238E27FC236}">
                  <a16:creationId xmlns:a16="http://schemas.microsoft.com/office/drawing/2014/main" id="{F4B4D20A-D652-8A9B-AD4E-97DCDCCDC222}"/>
                </a:ext>
              </a:extLst>
            </p:cNvPr>
            <p:cNvSpPr txBox="1"/>
            <p:nvPr/>
          </p:nvSpPr>
          <p:spPr>
            <a:xfrm>
              <a:off x="7635063" y="5646318"/>
              <a:ext cx="1817427"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Environment repository</a:t>
              </a:r>
            </a:p>
          </p:txBody>
        </p:sp>
        <p:sp>
          <p:nvSpPr>
            <p:cNvPr id="50" name="Flowchart: Magnetic Disk 117">
              <a:extLst>
                <a:ext uri="{FF2B5EF4-FFF2-40B4-BE49-F238E27FC236}">
                  <a16:creationId xmlns:a16="http://schemas.microsoft.com/office/drawing/2014/main" id="{B32AFE8A-2074-2D5D-EC52-EA134D8E01B1}"/>
                </a:ext>
              </a:extLst>
            </p:cNvPr>
            <p:cNvSpPr/>
            <p:nvPr/>
          </p:nvSpPr>
          <p:spPr>
            <a:xfrm>
              <a:off x="7894112" y="4675525"/>
              <a:ext cx="1337630" cy="827827"/>
            </a:xfrm>
            <a:prstGeom prst="flowChartMagneticDisk">
              <a:avLst/>
            </a:prstGeom>
            <a:ln/>
          </p:spPr>
          <p:style>
            <a:lnRef idx="1">
              <a:schemeClr val="accent2"/>
            </a:lnRef>
            <a:fillRef idx="2">
              <a:schemeClr val="accent2"/>
            </a:fillRef>
            <a:effectRef idx="1">
              <a:schemeClr val="accent2"/>
            </a:effectRef>
            <a:fontRef idx="minor">
              <a:schemeClr val="dk1"/>
            </a:fontRef>
          </p:style>
          <p:txBody>
            <a:bodyPr wrap="square" lIns="38099" tIns="38099" rIns="38099" bIns="38099" numCol="1" rtlCol="0" anchor="ctr" anchorCtr="0">
              <a:noAutofit/>
            </a:bodyPr>
            <a:lstStyle/>
            <a:p>
              <a:pPr algn="ctr" defTabSz="914098" hangingPunct="0"/>
              <a:endParaRPr lang="en-GB" sz="1667" kern="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Amazon Ember"/>
              </a:endParaRPr>
            </a:p>
          </p:txBody>
        </p:sp>
      </p:grpSp>
      <p:grpSp>
        <p:nvGrpSpPr>
          <p:cNvPr id="6" name="Group 5">
            <a:extLst>
              <a:ext uri="{FF2B5EF4-FFF2-40B4-BE49-F238E27FC236}">
                <a16:creationId xmlns:a16="http://schemas.microsoft.com/office/drawing/2014/main" id="{435FC62E-8DE3-4B48-B50A-F5A0753446CB}"/>
              </a:ext>
            </a:extLst>
          </p:cNvPr>
          <p:cNvGrpSpPr/>
          <p:nvPr/>
        </p:nvGrpSpPr>
        <p:grpSpPr>
          <a:xfrm>
            <a:off x="1662992" y="4145287"/>
            <a:ext cx="1817427" cy="1334708"/>
            <a:chOff x="4691413" y="4556627"/>
            <a:chExt cx="1817427" cy="1334708"/>
          </a:xfrm>
        </p:grpSpPr>
        <p:sp>
          <p:nvSpPr>
            <p:cNvPr id="35" name="TextBox 13">
              <a:extLst>
                <a:ext uri="{FF2B5EF4-FFF2-40B4-BE49-F238E27FC236}">
                  <a16:creationId xmlns:a16="http://schemas.microsoft.com/office/drawing/2014/main" id="{2F77427A-A450-5C98-AD34-B7D430A3689E}"/>
                </a:ext>
              </a:extLst>
            </p:cNvPr>
            <p:cNvSpPr txBox="1"/>
            <p:nvPr/>
          </p:nvSpPr>
          <p:spPr>
            <a:xfrm>
              <a:off x="4691413" y="5568170"/>
              <a:ext cx="1817427" cy="3231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Template</a:t>
              </a:r>
            </a:p>
          </p:txBody>
        </p:sp>
        <p:grpSp>
          <p:nvGrpSpPr>
            <p:cNvPr id="53" name="Group 52">
              <a:extLst>
                <a:ext uri="{FF2B5EF4-FFF2-40B4-BE49-F238E27FC236}">
                  <a16:creationId xmlns:a16="http://schemas.microsoft.com/office/drawing/2014/main" id="{491C815A-65F3-23ED-7C6F-4CFD24DFCE70}"/>
                </a:ext>
              </a:extLst>
            </p:cNvPr>
            <p:cNvGrpSpPr/>
            <p:nvPr/>
          </p:nvGrpSpPr>
          <p:grpSpPr>
            <a:xfrm>
              <a:off x="5173467" y="4556627"/>
              <a:ext cx="933863" cy="955441"/>
              <a:chOff x="7105240" y="5474861"/>
              <a:chExt cx="1213009" cy="1319415"/>
            </a:xfrm>
          </p:grpSpPr>
          <p:sp>
            <p:nvSpPr>
              <p:cNvPr id="54" name="Folded Corner 3">
                <a:extLst>
                  <a:ext uri="{FF2B5EF4-FFF2-40B4-BE49-F238E27FC236}">
                    <a16:creationId xmlns:a16="http://schemas.microsoft.com/office/drawing/2014/main" id="{76D66F21-7A71-0C36-E8FC-C0200317EA6C}"/>
                  </a:ext>
                </a:extLst>
              </p:cNvPr>
              <p:cNvSpPr/>
              <p:nvPr/>
            </p:nvSpPr>
            <p:spPr>
              <a:xfrm>
                <a:off x="7105240" y="5474861"/>
                <a:ext cx="1213009" cy="1319415"/>
              </a:xfrm>
              <a:prstGeom prst="foldedCorner">
                <a:avLst/>
              </a:prstGeom>
              <a:ln/>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solidFill>
                    <a:schemeClr val="tx1"/>
                  </a:solidFill>
                </a:endParaRPr>
              </a:p>
            </p:txBody>
          </p:sp>
          <p:cxnSp>
            <p:nvCxnSpPr>
              <p:cNvPr id="55" name="Straight Connector 54">
                <a:extLst>
                  <a:ext uri="{FF2B5EF4-FFF2-40B4-BE49-F238E27FC236}">
                    <a16:creationId xmlns:a16="http://schemas.microsoft.com/office/drawing/2014/main" id="{EB768ED3-903C-67C2-CEC8-C9B68E99791C}"/>
                  </a:ext>
                </a:extLst>
              </p:cNvPr>
              <p:cNvCxnSpPr>
                <a:cxnSpLocks/>
              </p:cNvCxnSpPr>
              <p:nvPr/>
            </p:nvCxnSpPr>
            <p:spPr>
              <a:xfrm>
                <a:off x="7150051" y="5641680"/>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56" name="Straight Connector 55">
                <a:extLst>
                  <a:ext uri="{FF2B5EF4-FFF2-40B4-BE49-F238E27FC236}">
                    <a16:creationId xmlns:a16="http://schemas.microsoft.com/office/drawing/2014/main" id="{55F95353-37C5-D317-1743-80A1152422E6}"/>
                  </a:ext>
                </a:extLst>
              </p:cNvPr>
              <p:cNvCxnSpPr>
                <a:cxnSpLocks/>
              </p:cNvCxnSpPr>
              <p:nvPr/>
            </p:nvCxnSpPr>
            <p:spPr>
              <a:xfrm>
                <a:off x="7150051" y="5762272"/>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57" name="Straight Connector 56">
                <a:extLst>
                  <a:ext uri="{FF2B5EF4-FFF2-40B4-BE49-F238E27FC236}">
                    <a16:creationId xmlns:a16="http://schemas.microsoft.com/office/drawing/2014/main" id="{1729D75F-69ED-19B8-05D2-FAFA3E40B60B}"/>
                  </a:ext>
                </a:extLst>
              </p:cNvPr>
              <p:cNvCxnSpPr>
                <a:cxnSpLocks/>
              </p:cNvCxnSpPr>
              <p:nvPr/>
            </p:nvCxnSpPr>
            <p:spPr>
              <a:xfrm>
                <a:off x="7150051" y="5882864"/>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58" name="Straight Connector 57">
                <a:extLst>
                  <a:ext uri="{FF2B5EF4-FFF2-40B4-BE49-F238E27FC236}">
                    <a16:creationId xmlns:a16="http://schemas.microsoft.com/office/drawing/2014/main" id="{E92E4609-1916-9D38-1518-99411E881B5A}"/>
                  </a:ext>
                </a:extLst>
              </p:cNvPr>
              <p:cNvCxnSpPr>
                <a:cxnSpLocks/>
              </p:cNvCxnSpPr>
              <p:nvPr/>
            </p:nvCxnSpPr>
            <p:spPr>
              <a:xfrm>
                <a:off x="7150051" y="6003455"/>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59" name="Straight Connector 58">
                <a:extLst>
                  <a:ext uri="{FF2B5EF4-FFF2-40B4-BE49-F238E27FC236}">
                    <a16:creationId xmlns:a16="http://schemas.microsoft.com/office/drawing/2014/main" id="{7950D3DA-A515-3604-9507-F1ADBAD4B508}"/>
                  </a:ext>
                </a:extLst>
              </p:cNvPr>
              <p:cNvCxnSpPr>
                <a:cxnSpLocks/>
              </p:cNvCxnSpPr>
              <p:nvPr/>
            </p:nvCxnSpPr>
            <p:spPr>
              <a:xfrm>
                <a:off x="7150051" y="6124047"/>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60" name="Straight Connector 59">
                <a:extLst>
                  <a:ext uri="{FF2B5EF4-FFF2-40B4-BE49-F238E27FC236}">
                    <a16:creationId xmlns:a16="http://schemas.microsoft.com/office/drawing/2014/main" id="{1A0AA179-5886-C9E4-702D-2DDDE033CC39}"/>
                  </a:ext>
                </a:extLst>
              </p:cNvPr>
              <p:cNvCxnSpPr>
                <a:cxnSpLocks/>
              </p:cNvCxnSpPr>
              <p:nvPr/>
            </p:nvCxnSpPr>
            <p:spPr>
              <a:xfrm>
                <a:off x="7150051" y="6244638"/>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61" name="Straight Connector 60">
                <a:extLst>
                  <a:ext uri="{FF2B5EF4-FFF2-40B4-BE49-F238E27FC236}">
                    <a16:creationId xmlns:a16="http://schemas.microsoft.com/office/drawing/2014/main" id="{33DD802E-742B-26F5-6548-E7A26B56608A}"/>
                  </a:ext>
                </a:extLst>
              </p:cNvPr>
              <p:cNvCxnSpPr>
                <a:cxnSpLocks/>
              </p:cNvCxnSpPr>
              <p:nvPr/>
            </p:nvCxnSpPr>
            <p:spPr>
              <a:xfrm>
                <a:off x="7150051" y="6365230"/>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cxnSp>
            <p:nvCxnSpPr>
              <p:cNvPr id="62" name="Straight Connector 61">
                <a:extLst>
                  <a:ext uri="{FF2B5EF4-FFF2-40B4-BE49-F238E27FC236}">
                    <a16:creationId xmlns:a16="http://schemas.microsoft.com/office/drawing/2014/main" id="{EC40BAD4-3743-5579-A611-DDA2C15298E1}"/>
                  </a:ext>
                </a:extLst>
              </p:cNvPr>
              <p:cNvCxnSpPr>
                <a:cxnSpLocks/>
              </p:cNvCxnSpPr>
              <p:nvPr/>
            </p:nvCxnSpPr>
            <p:spPr>
              <a:xfrm>
                <a:off x="7150051" y="6485822"/>
                <a:ext cx="1010841" cy="0"/>
              </a:xfrm>
              <a:prstGeom prst="line">
                <a:avLst/>
              </a:prstGeom>
              <a:ln>
                <a:headEnd w="lg" len="lg"/>
                <a:tailEnd w="lg" len="lg"/>
              </a:ln>
            </p:spPr>
            <p:style>
              <a:lnRef idx="1">
                <a:schemeClr val="accent1"/>
              </a:lnRef>
              <a:fillRef idx="2">
                <a:schemeClr val="accent1"/>
              </a:fillRef>
              <a:effectRef idx="1">
                <a:schemeClr val="accent1"/>
              </a:effectRef>
              <a:fontRef idx="minor">
                <a:schemeClr val="dk1"/>
              </a:fontRef>
            </p:style>
          </p:cxnSp>
        </p:grpSp>
      </p:grpSp>
      <p:grpSp>
        <p:nvGrpSpPr>
          <p:cNvPr id="3" name="Group 2">
            <a:extLst>
              <a:ext uri="{FF2B5EF4-FFF2-40B4-BE49-F238E27FC236}">
                <a16:creationId xmlns:a16="http://schemas.microsoft.com/office/drawing/2014/main" id="{48FBF90E-84BE-4F1C-89FF-4A788FAEC022}"/>
              </a:ext>
            </a:extLst>
          </p:cNvPr>
          <p:cNvGrpSpPr/>
          <p:nvPr/>
        </p:nvGrpSpPr>
        <p:grpSpPr>
          <a:xfrm>
            <a:off x="8134082" y="4251542"/>
            <a:ext cx="2138413" cy="963678"/>
            <a:chOff x="8379209" y="2438278"/>
            <a:chExt cx="2138413" cy="963678"/>
          </a:xfrm>
        </p:grpSpPr>
        <p:sp>
          <p:nvSpPr>
            <p:cNvPr id="25" name="Rounded Rectangle 163">
              <a:extLst>
                <a:ext uri="{FF2B5EF4-FFF2-40B4-BE49-F238E27FC236}">
                  <a16:creationId xmlns:a16="http://schemas.microsoft.com/office/drawing/2014/main" id="{3973B3E9-E39E-1EC7-E257-52802576FDC5}"/>
                </a:ext>
              </a:extLst>
            </p:cNvPr>
            <p:cNvSpPr/>
            <p:nvPr/>
          </p:nvSpPr>
          <p:spPr>
            <a:xfrm>
              <a:off x="8379209" y="2438278"/>
              <a:ext cx="2138413" cy="963678"/>
            </a:xfrm>
            <a:prstGeom prst="roundRect">
              <a:avLst>
                <a:gd name="adj" fmla="val 11832"/>
              </a:avLst>
            </a:prstGeom>
            <a:noFill/>
            <a:ln w="19050" cap="flat" cmpd="sng" algn="ctr">
              <a:solidFill>
                <a:srgbClr val="FFFFFF"/>
              </a:solidFill>
              <a:prstDash val="solid"/>
            </a:ln>
            <a:effectLst/>
          </p:spPr>
          <p:txBody>
            <a:bodyPr tIns="0" rtlCol="0" anchor="t" anchorCtr="0"/>
            <a:lstStyle/>
            <a:p>
              <a:pPr algn="ctr" defTabSz="914270">
                <a:defRPr/>
              </a:pPr>
              <a:endParaRPr lang="en-US" sz="1667" kern="0" dirty="0"/>
            </a:p>
          </p:txBody>
        </p:sp>
        <p:pic>
          <p:nvPicPr>
            <p:cNvPr id="64" name="Graphic 63">
              <a:extLst>
                <a:ext uri="{FF2B5EF4-FFF2-40B4-BE49-F238E27FC236}">
                  <a16:creationId xmlns:a16="http://schemas.microsoft.com/office/drawing/2014/main" id="{C9A7CD58-DEA6-4706-B13F-F4FFF106C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1088" y="2686032"/>
              <a:ext cx="486903" cy="486903"/>
            </a:xfrm>
            <a:prstGeom prst="rect">
              <a:avLst/>
            </a:prstGeom>
          </p:spPr>
        </p:pic>
        <p:pic>
          <p:nvPicPr>
            <p:cNvPr id="65" name="Graphic 64">
              <a:extLst>
                <a:ext uri="{FF2B5EF4-FFF2-40B4-BE49-F238E27FC236}">
                  <a16:creationId xmlns:a16="http://schemas.microsoft.com/office/drawing/2014/main" id="{383F87BA-9A6E-4011-9C68-F5566CC974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33518" y="2686032"/>
              <a:ext cx="486903" cy="486903"/>
            </a:xfrm>
            <a:prstGeom prst="rect">
              <a:avLst/>
            </a:prstGeom>
          </p:spPr>
        </p:pic>
        <p:pic>
          <p:nvPicPr>
            <p:cNvPr id="66" name="Graphic 65">
              <a:extLst>
                <a:ext uri="{FF2B5EF4-FFF2-40B4-BE49-F238E27FC236}">
                  <a16:creationId xmlns:a16="http://schemas.microsoft.com/office/drawing/2014/main" id="{B1C63663-0AFA-41CC-9C76-B94E2976D6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70225" y="2686875"/>
              <a:ext cx="486903" cy="486903"/>
            </a:xfrm>
            <a:prstGeom prst="rect">
              <a:avLst/>
            </a:prstGeom>
          </p:spPr>
        </p:pic>
      </p:grpSp>
      <p:grpSp>
        <p:nvGrpSpPr>
          <p:cNvPr id="12" name="Group 11">
            <a:extLst>
              <a:ext uri="{FF2B5EF4-FFF2-40B4-BE49-F238E27FC236}">
                <a16:creationId xmlns:a16="http://schemas.microsoft.com/office/drawing/2014/main" id="{296F06F8-6F75-4E4D-9322-37D450AB9B22}"/>
              </a:ext>
            </a:extLst>
          </p:cNvPr>
          <p:cNvGrpSpPr/>
          <p:nvPr/>
        </p:nvGrpSpPr>
        <p:grpSpPr>
          <a:xfrm>
            <a:off x="6035722" y="4227247"/>
            <a:ext cx="1817427" cy="1580658"/>
            <a:chOff x="5316159" y="4496750"/>
            <a:chExt cx="1817427" cy="1580658"/>
          </a:xfrm>
        </p:grpSpPr>
        <p:grpSp>
          <p:nvGrpSpPr>
            <p:cNvPr id="39" name="Group 38">
              <a:extLst>
                <a:ext uri="{FF2B5EF4-FFF2-40B4-BE49-F238E27FC236}">
                  <a16:creationId xmlns:a16="http://schemas.microsoft.com/office/drawing/2014/main" id="{06D930F6-D8FE-1CBA-806D-53915EC29633}"/>
                </a:ext>
              </a:extLst>
            </p:cNvPr>
            <p:cNvGrpSpPr/>
            <p:nvPr/>
          </p:nvGrpSpPr>
          <p:grpSpPr>
            <a:xfrm>
              <a:off x="5694144" y="4496750"/>
              <a:ext cx="933863" cy="955441"/>
              <a:chOff x="7105240" y="5474861"/>
              <a:chExt cx="1213009" cy="1319415"/>
            </a:xfrm>
            <a:solidFill>
              <a:srgbClr val="7030A0"/>
            </a:solidFill>
          </p:grpSpPr>
          <p:sp>
            <p:nvSpPr>
              <p:cNvPr id="40" name="Folded Corner 3">
                <a:extLst>
                  <a:ext uri="{FF2B5EF4-FFF2-40B4-BE49-F238E27FC236}">
                    <a16:creationId xmlns:a16="http://schemas.microsoft.com/office/drawing/2014/main" id="{7B483ADB-CACC-CC2B-430F-B68311BC7F40}"/>
                  </a:ext>
                </a:extLst>
              </p:cNvPr>
              <p:cNvSpPr/>
              <p:nvPr/>
            </p:nvSpPr>
            <p:spPr>
              <a:xfrm>
                <a:off x="7105240" y="5474861"/>
                <a:ext cx="1213009" cy="1319415"/>
              </a:xfrm>
              <a:prstGeom prst="foldedCorner">
                <a:avLst/>
              </a:prstGeom>
              <a:ln/>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500" dirty="0">
                  <a:solidFill>
                    <a:schemeClr val="tx1"/>
                  </a:solidFill>
                </a:endParaRPr>
              </a:p>
            </p:txBody>
          </p:sp>
          <p:cxnSp>
            <p:nvCxnSpPr>
              <p:cNvPr id="41" name="Straight Connector 40">
                <a:extLst>
                  <a:ext uri="{FF2B5EF4-FFF2-40B4-BE49-F238E27FC236}">
                    <a16:creationId xmlns:a16="http://schemas.microsoft.com/office/drawing/2014/main" id="{921EEFB7-8ED5-13E5-5842-C74A38F0F4DD}"/>
                  </a:ext>
                </a:extLst>
              </p:cNvPr>
              <p:cNvCxnSpPr>
                <a:cxnSpLocks/>
              </p:cNvCxnSpPr>
              <p:nvPr/>
            </p:nvCxnSpPr>
            <p:spPr>
              <a:xfrm>
                <a:off x="7150051" y="5641680"/>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42" name="Straight Connector 41">
                <a:extLst>
                  <a:ext uri="{FF2B5EF4-FFF2-40B4-BE49-F238E27FC236}">
                    <a16:creationId xmlns:a16="http://schemas.microsoft.com/office/drawing/2014/main" id="{3CEC8981-83BE-1408-8394-71431AF05440}"/>
                  </a:ext>
                </a:extLst>
              </p:cNvPr>
              <p:cNvCxnSpPr>
                <a:cxnSpLocks/>
              </p:cNvCxnSpPr>
              <p:nvPr/>
            </p:nvCxnSpPr>
            <p:spPr>
              <a:xfrm>
                <a:off x="7150051" y="5762272"/>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43" name="Straight Connector 42">
                <a:extLst>
                  <a:ext uri="{FF2B5EF4-FFF2-40B4-BE49-F238E27FC236}">
                    <a16:creationId xmlns:a16="http://schemas.microsoft.com/office/drawing/2014/main" id="{69B44C1D-88D9-DDB4-195C-AF85D45C4EA5}"/>
                  </a:ext>
                </a:extLst>
              </p:cNvPr>
              <p:cNvCxnSpPr>
                <a:cxnSpLocks/>
              </p:cNvCxnSpPr>
              <p:nvPr/>
            </p:nvCxnSpPr>
            <p:spPr>
              <a:xfrm>
                <a:off x="7150051" y="5882864"/>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44" name="Straight Connector 43">
                <a:extLst>
                  <a:ext uri="{FF2B5EF4-FFF2-40B4-BE49-F238E27FC236}">
                    <a16:creationId xmlns:a16="http://schemas.microsoft.com/office/drawing/2014/main" id="{F3D98088-E275-8806-E95A-227CA7EB7E85}"/>
                  </a:ext>
                </a:extLst>
              </p:cNvPr>
              <p:cNvCxnSpPr>
                <a:cxnSpLocks/>
              </p:cNvCxnSpPr>
              <p:nvPr/>
            </p:nvCxnSpPr>
            <p:spPr>
              <a:xfrm>
                <a:off x="7150051" y="6003455"/>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45" name="Straight Connector 44">
                <a:extLst>
                  <a:ext uri="{FF2B5EF4-FFF2-40B4-BE49-F238E27FC236}">
                    <a16:creationId xmlns:a16="http://schemas.microsoft.com/office/drawing/2014/main" id="{AD777811-DC52-DE8E-F9B9-7EAA41358C94}"/>
                  </a:ext>
                </a:extLst>
              </p:cNvPr>
              <p:cNvCxnSpPr>
                <a:cxnSpLocks/>
              </p:cNvCxnSpPr>
              <p:nvPr/>
            </p:nvCxnSpPr>
            <p:spPr>
              <a:xfrm>
                <a:off x="7150051" y="6124047"/>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46" name="Straight Connector 45">
                <a:extLst>
                  <a:ext uri="{FF2B5EF4-FFF2-40B4-BE49-F238E27FC236}">
                    <a16:creationId xmlns:a16="http://schemas.microsoft.com/office/drawing/2014/main" id="{B244D638-10B2-8FC5-4D29-315FFA093415}"/>
                  </a:ext>
                </a:extLst>
              </p:cNvPr>
              <p:cNvCxnSpPr>
                <a:cxnSpLocks/>
              </p:cNvCxnSpPr>
              <p:nvPr/>
            </p:nvCxnSpPr>
            <p:spPr>
              <a:xfrm>
                <a:off x="7150051" y="6244638"/>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47" name="Straight Connector 46">
                <a:extLst>
                  <a:ext uri="{FF2B5EF4-FFF2-40B4-BE49-F238E27FC236}">
                    <a16:creationId xmlns:a16="http://schemas.microsoft.com/office/drawing/2014/main" id="{FD36D6F0-58D9-FA5F-E461-B3931D720639}"/>
                  </a:ext>
                </a:extLst>
              </p:cNvPr>
              <p:cNvCxnSpPr>
                <a:cxnSpLocks/>
              </p:cNvCxnSpPr>
              <p:nvPr/>
            </p:nvCxnSpPr>
            <p:spPr>
              <a:xfrm>
                <a:off x="7150051" y="6365230"/>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cxnSp>
            <p:nvCxnSpPr>
              <p:cNvPr id="48" name="Straight Connector 47">
                <a:extLst>
                  <a:ext uri="{FF2B5EF4-FFF2-40B4-BE49-F238E27FC236}">
                    <a16:creationId xmlns:a16="http://schemas.microsoft.com/office/drawing/2014/main" id="{0D599C4B-AA3F-FF22-CAF9-8C816ABB7977}"/>
                  </a:ext>
                </a:extLst>
              </p:cNvPr>
              <p:cNvCxnSpPr>
                <a:cxnSpLocks/>
              </p:cNvCxnSpPr>
              <p:nvPr/>
            </p:nvCxnSpPr>
            <p:spPr>
              <a:xfrm>
                <a:off x="7150051" y="6485822"/>
                <a:ext cx="1010841" cy="0"/>
              </a:xfrm>
              <a:prstGeom prst="line">
                <a:avLst/>
              </a:prstGeom>
              <a:ln>
                <a:headEnd w="lg" len="lg"/>
                <a:tailEnd w="lg" len="lg"/>
              </a:ln>
            </p:spPr>
            <p:style>
              <a:lnRef idx="1">
                <a:schemeClr val="accent2"/>
              </a:lnRef>
              <a:fillRef idx="2">
                <a:schemeClr val="accent2"/>
              </a:fillRef>
              <a:effectRef idx="1">
                <a:schemeClr val="accent2"/>
              </a:effectRef>
              <a:fontRef idx="minor">
                <a:schemeClr val="dk1"/>
              </a:fontRef>
            </p:style>
          </p:cxnSp>
        </p:grpSp>
        <p:sp>
          <p:nvSpPr>
            <p:cNvPr id="79" name="TextBox 13">
              <a:extLst>
                <a:ext uri="{FF2B5EF4-FFF2-40B4-BE49-F238E27FC236}">
                  <a16:creationId xmlns:a16="http://schemas.microsoft.com/office/drawing/2014/main" id="{47E835B5-CB58-45F8-81E5-5957850E3CD9}"/>
                </a:ext>
              </a:extLst>
            </p:cNvPr>
            <p:cNvSpPr txBox="1"/>
            <p:nvPr/>
          </p:nvSpPr>
          <p:spPr>
            <a:xfrm>
              <a:off x="5316159" y="5523410"/>
              <a:ext cx="1817427"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Release configuration</a:t>
              </a:r>
            </a:p>
          </p:txBody>
        </p:sp>
      </p:grpSp>
      <p:grpSp>
        <p:nvGrpSpPr>
          <p:cNvPr id="16" name="Group 15">
            <a:extLst>
              <a:ext uri="{FF2B5EF4-FFF2-40B4-BE49-F238E27FC236}">
                <a16:creationId xmlns:a16="http://schemas.microsoft.com/office/drawing/2014/main" id="{DBFAC60F-0DA4-4F1A-857A-85B8F2019466}"/>
              </a:ext>
            </a:extLst>
          </p:cNvPr>
          <p:cNvGrpSpPr/>
          <p:nvPr/>
        </p:nvGrpSpPr>
        <p:grpSpPr>
          <a:xfrm>
            <a:off x="2377151" y="2824642"/>
            <a:ext cx="1501085" cy="1196301"/>
            <a:chOff x="2377151" y="2824642"/>
            <a:chExt cx="1501085" cy="1196301"/>
          </a:xfrm>
        </p:grpSpPr>
        <p:sp>
          <p:nvSpPr>
            <p:cNvPr id="11" name="Arrow: Down 10">
              <a:extLst>
                <a:ext uri="{FF2B5EF4-FFF2-40B4-BE49-F238E27FC236}">
                  <a16:creationId xmlns:a16="http://schemas.microsoft.com/office/drawing/2014/main" id="{48334E42-578D-4E2F-8E20-16A6CD57B5E7}"/>
                </a:ext>
              </a:extLst>
            </p:cNvPr>
            <p:cNvSpPr/>
            <p:nvPr/>
          </p:nvSpPr>
          <p:spPr>
            <a:xfrm rot="10800000">
              <a:off x="2377151" y="2824642"/>
              <a:ext cx="389110" cy="119630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err="1">
                <a:solidFill>
                  <a:schemeClr val="tx1"/>
                </a:solidFill>
              </a:endParaRPr>
            </a:p>
          </p:txBody>
        </p:sp>
        <p:sp>
          <p:nvSpPr>
            <p:cNvPr id="13" name="Oval 12">
              <a:extLst>
                <a:ext uri="{FF2B5EF4-FFF2-40B4-BE49-F238E27FC236}">
                  <a16:creationId xmlns:a16="http://schemas.microsoft.com/office/drawing/2014/main" id="{79C6A5D2-30BA-43F2-A594-DEE78C6B2C6D}"/>
                </a:ext>
              </a:extLst>
            </p:cNvPr>
            <p:cNvSpPr/>
            <p:nvPr/>
          </p:nvSpPr>
          <p:spPr>
            <a:xfrm>
              <a:off x="2766631" y="3071606"/>
              <a:ext cx="389110" cy="4094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err="1">
                <a:solidFill>
                  <a:schemeClr val="tx1"/>
                </a:solidFill>
              </a:endParaRPr>
            </a:p>
          </p:txBody>
        </p:sp>
        <p:sp>
          <p:nvSpPr>
            <p:cNvPr id="14" name="Rectangle 13">
              <a:extLst>
                <a:ext uri="{FF2B5EF4-FFF2-40B4-BE49-F238E27FC236}">
                  <a16:creationId xmlns:a16="http://schemas.microsoft.com/office/drawing/2014/main" id="{232FFD6E-A8F7-43EA-A606-0A1BAB5D3163}"/>
                </a:ext>
              </a:extLst>
            </p:cNvPr>
            <p:cNvSpPr/>
            <p:nvPr/>
          </p:nvSpPr>
          <p:spPr>
            <a:xfrm>
              <a:off x="2797781" y="3091655"/>
              <a:ext cx="319318" cy="369332"/>
            </a:xfrm>
            <a:prstGeom prst="rect">
              <a:avLst/>
            </a:prstGeom>
          </p:spPr>
          <p:txBody>
            <a:bodyPr wrap="non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1</a:t>
              </a:r>
              <a:endParaRPr lang="en-GB" b="1" dirty="0"/>
            </a:p>
          </p:txBody>
        </p:sp>
        <p:sp>
          <p:nvSpPr>
            <p:cNvPr id="15" name="Rectangle 14">
              <a:extLst>
                <a:ext uri="{FF2B5EF4-FFF2-40B4-BE49-F238E27FC236}">
                  <a16:creationId xmlns:a16="http://schemas.microsoft.com/office/drawing/2014/main" id="{75ACF383-9905-4812-B23F-708FBA3A0920}"/>
                </a:ext>
              </a:extLst>
            </p:cNvPr>
            <p:cNvSpPr/>
            <p:nvPr/>
          </p:nvSpPr>
          <p:spPr>
            <a:xfrm>
              <a:off x="3166182" y="3069505"/>
              <a:ext cx="712054" cy="369332"/>
            </a:xfrm>
            <a:prstGeom prst="rect">
              <a:avLst/>
            </a:prstGeom>
          </p:spPr>
          <p:txBody>
            <a:bodyPr wrap="non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read </a:t>
              </a:r>
              <a:endParaRPr lang="en-GB" dirty="0"/>
            </a:p>
          </p:txBody>
        </p:sp>
      </p:grpSp>
      <p:grpSp>
        <p:nvGrpSpPr>
          <p:cNvPr id="17" name="Group 16">
            <a:extLst>
              <a:ext uri="{FF2B5EF4-FFF2-40B4-BE49-F238E27FC236}">
                <a16:creationId xmlns:a16="http://schemas.microsoft.com/office/drawing/2014/main" id="{B3447DA7-AAF5-411A-BDC4-209ECC319A5F}"/>
              </a:ext>
            </a:extLst>
          </p:cNvPr>
          <p:cNvGrpSpPr/>
          <p:nvPr/>
        </p:nvGrpSpPr>
        <p:grpSpPr>
          <a:xfrm>
            <a:off x="4511549" y="2820663"/>
            <a:ext cx="1466261" cy="1200280"/>
            <a:chOff x="4511549" y="2820663"/>
            <a:chExt cx="1466261" cy="1200280"/>
          </a:xfrm>
        </p:grpSpPr>
        <p:sp>
          <p:nvSpPr>
            <p:cNvPr id="78" name="Arrow: Down 77">
              <a:extLst>
                <a:ext uri="{FF2B5EF4-FFF2-40B4-BE49-F238E27FC236}">
                  <a16:creationId xmlns:a16="http://schemas.microsoft.com/office/drawing/2014/main" id="{5F1C76E6-E6B6-4A98-B5C2-6599E4A82E26}"/>
                </a:ext>
              </a:extLst>
            </p:cNvPr>
            <p:cNvSpPr/>
            <p:nvPr/>
          </p:nvSpPr>
          <p:spPr>
            <a:xfrm rot="10800000">
              <a:off x="4511549" y="2820663"/>
              <a:ext cx="389110" cy="120028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err="1">
                <a:solidFill>
                  <a:schemeClr val="tx1"/>
                </a:solidFill>
              </a:endParaRPr>
            </a:p>
          </p:txBody>
        </p:sp>
        <p:sp>
          <p:nvSpPr>
            <p:cNvPr id="82" name="Oval 81">
              <a:extLst>
                <a:ext uri="{FF2B5EF4-FFF2-40B4-BE49-F238E27FC236}">
                  <a16:creationId xmlns:a16="http://schemas.microsoft.com/office/drawing/2014/main" id="{D9FFC282-D669-4BC2-9C81-A35556A09D81}"/>
                </a:ext>
              </a:extLst>
            </p:cNvPr>
            <p:cNvSpPr/>
            <p:nvPr/>
          </p:nvSpPr>
          <p:spPr>
            <a:xfrm>
              <a:off x="4871448" y="3071605"/>
              <a:ext cx="389110" cy="4094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err="1">
                <a:solidFill>
                  <a:schemeClr val="tx1"/>
                </a:solidFill>
              </a:endParaRPr>
            </a:p>
          </p:txBody>
        </p:sp>
        <p:sp>
          <p:nvSpPr>
            <p:cNvPr id="85" name="Rectangle 84">
              <a:extLst>
                <a:ext uri="{FF2B5EF4-FFF2-40B4-BE49-F238E27FC236}">
                  <a16:creationId xmlns:a16="http://schemas.microsoft.com/office/drawing/2014/main" id="{7853D29E-25BA-45B2-9088-9334222DFB61}"/>
                </a:ext>
              </a:extLst>
            </p:cNvPr>
            <p:cNvSpPr/>
            <p:nvPr/>
          </p:nvSpPr>
          <p:spPr>
            <a:xfrm>
              <a:off x="4895925" y="3106581"/>
              <a:ext cx="319318" cy="369332"/>
            </a:xfrm>
            <a:prstGeom prst="rect">
              <a:avLst/>
            </a:prstGeom>
          </p:spPr>
          <p:txBody>
            <a:bodyPr wrap="non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2</a:t>
              </a:r>
              <a:endParaRPr lang="en-GB" b="1" dirty="0"/>
            </a:p>
          </p:txBody>
        </p:sp>
        <p:sp>
          <p:nvSpPr>
            <p:cNvPr id="88" name="Rectangle 87">
              <a:extLst>
                <a:ext uri="{FF2B5EF4-FFF2-40B4-BE49-F238E27FC236}">
                  <a16:creationId xmlns:a16="http://schemas.microsoft.com/office/drawing/2014/main" id="{34629161-9B4A-418E-8D0D-7317B0CE39E1}"/>
                </a:ext>
              </a:extLst>
            </p:cNvPr>
            <p:cNvSpPr/>
            <p:nvPr/>
          </p:nvSpPr>
          <p:spPr>
            <a:xfrm>
              <a:off x="5265756" y="3059668"/>
              <a:ext cx="712054" cy="369332"/>
            </a:xfrm>
            <a:prstGeom prst="rect">
              <a:avLst/>
            </a:prstGeom>
          </p:spPr>
          <p:txBody>
            <a:bodyPr wrap="non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read </a:t>
              </a:r>
              <a:endParaRPr lang="en-GB" dirty="0"/>
            </a:p>
          </p:txBody>
        </p:sp>
      </p:grpSp>
      <p:grpSp>
        <p:nvGrpSpPr>
          <p:cNvPr id="18" name="Group 17">
            <a:extLst>
              <a:ext uri="{FF2B5EF4-FFF2-40B4-BE49-F238E27FC236}">
                <a16:creationId xmlns:a16="http://schemas.microsoft.com/office/drawing/2014/main" id="{F041FD9B-84D6-4FDC-9B91-5C8EAB1DBB42}"/>
              </a:ext>
            </a:extLst>
          </p:cNvPr>
          <p:cNvGrpSpPr/>
          <p:nvPr/>
        </p:nvGrpSpPr>
        <p:grpSpPr>
          <a:xfrm>
            <a:off x="6678333" y="2824642"/>
            <a:ext cx="1798878" cy="1196301"/>
            <a:chOff x="6678333" y="2824642"/>
            <a:chExt cx="1798878" cy="1196301"/>
          </a:xfrm>
        </p:grpSpPr>
        <p:sp>
          <p:nvSpPr>
            <p:cNvPr id="80" name="Arrow: Down 79">
              <a:extLst>
                <a:ext uri="{FF2B5EF4-FFF2-40B4-BE49-F238E27FC236}">
                  <a16:creationId xmlns:a16="http://schemas.microsoft.com/office/drawing/2014/main" id="{1AB96E2A-09E7-41F3-8B96-E44D2ED64633}"/>
                </a:ext>
              </a:extLst>
            </p:cNvPr>
            <p:cNvSpPr/>
            <p:nvPr/>
          </p:nvSpPr>
          <p:spPr>
            <a:xfrm>
              <a:off x="6678333" y="2824642"/>
              <a:ext cx="389110" cy="119630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err="1">
                <a:solidFill>
                  <a:schemeClr val="tx1"/>
                </a:solidFill>
              </a:endParaRPr>
            </a:p>
          </p:txBody>
        </p:sp>
        <p:sp>
          <p:nvSpPr>
            <p:cNvPr id="83" name="Oval 82">
              <a:extLst>
                <a:ext uri="{FF2B5EF4-FFF2-40B4-BE49-F238E27FC236}">
                  <a16:creationId xmlns:a16="http://schemas.microsoft.com/office/drawing/2014/main" id="{AB3324DD-9C92-4455-9CD0-1B81EC573676}"/>
                </a:ext>
              </a:extLst>
            </p:cNvPr>
            <p:cNvSpPr/>
            <p:nvPr/>
          </p:nvSpPr>
          <p:spPr>
            <a:xfrm>
              <a:off x="7054923" y="3066482"/>
              <a:ext cx="389110" cy="4094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err="1">
                <a:solidFill>
                  <a:schemeClr val="tx1"/>
                </a:solidFill>
              </a:endParaRPr>
            </a:p>
          </p:txBody>
        </p:sp>
        <p:sp>
          <p:nvSpPr>
            <p:cNvPr id="86" name="Rectangle 85">
              <a:extLst>
                <a:ext uri="{FF2B5EF4-FFF2-40B4-BE49-F238E27FC236}">
                  <a16:creationId xmlns:a16="http://schemas.microsoft.com/office/drawing/2014/main" id="{EAFC726D-6E9E-4E34-82B0-A97406544EC0}"/>
                </a:ext>
              </a:extLst>
            </p:cNvPr>
            <p:cNvSpPr/>
            <p:nvPr/>
          </p:nvSpPr>
          <p:spPr>
            <a:xfrm>
              <a:off x="7094536" y="3091655"/>
              <a:ext cx="319318" cy="369332"/>
            </a:xfrm>
            <a:prstGeom prst="rect">
              <a:avLst/>
            </a:prstGeom>
          </p:spPr>
          <p:txBody>
            <a:bodyPr wrap="non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3</a:t>
              </a:r>
              <a:endParaRPr lang="en-GB" b="1" dirty="0"/>
            </a:p>
          </p:txBody>
        </p:sp>
        <p:sp>
          <p:nvSpPr>
            <p:cNvPr id="89" name="Rectangle 88">
              <a:extLst>
                <a:ext uri="{FF2B5EF4-FFF2-40B4-BE49-F238E27FC236}">
                  <a16:creationId xmlns:a16="http://schemas.microsoft.com/office/drawing/2014/main" id="{43F7BB01-0E1A-4605-9AF8-F683EFBA42D0}"/>
                </a:ext>
              </a:extLst>
            </p:cNvPr>
            <p:cNvSpPr/>
            <p:nvPr/>
          </p:nvSpPr>
          <p:spPr>
            <a:xfrm>
              <a:off x="7494250" y="2904566"/>
              <a:ext cx="982961" cy="646331"/>
            </a:xfrm>
            <a:prstGeom prst="rect">
              <a:avLst/>
            </a:prstGeom>
          </p:spPr>
          <p:txBody>
            <a:bodyPr wrap="non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create </a:t>
              </a:r>
            </a:p>
            <a:p>
              <a:r>
                <a:rPr lang="en-US" dirty="0">
                  <a:latin typeface="Amazon Ember" panose="020B0603020204020204" pitchFamily="34" charset="0"/>
                  <a:ea typeface="Amazon Ember" panose="020B0603020204020204" pitchFamily="34" charset="0"/>
                  <a:cs typeface="Amazon Ember" panose="020B0603020204020204" pitchFamily="34" charset="0"/>
                </a:rPr>
                <a:t>update </a:t>
              </a:r>
              <a:endParaRPr lang="en-GB" dirty="0"/>
            </a:p>
          </p:txBody>
        </p:sp>
      </p:grpSp>
      <p:grpSp>
        <p:nvGrpSpPr>
          <p:cNvPr id="19" name="Group 18">
            <a:extLst>
              <a:ext uri="{FF2B5EF4-FFF2-40B4-BE49-F238E27FC236}">
                <a16:creationId xmlns:a16="http://schemas.microsoft.com/office/drawing/2014/main" id="{432A1350-BFA1-4CD9-8A5B-5DFEAA25EE09}"/>
              </a:ext>
            </a:extLst>
          </p:cNvPr>
          <p:cNvGrpSpPr/>
          <p:nvPr/>
        </p:nvGrpSpPr>
        <p:grpSpPr>
          <a:xfrm>
            <a:off x="8956307" y="2824699"/>
            <a:ext cx="3050181" cy="1196244"/>
            <a:chOff x="8956307" y="2824699"/>
            <a:chExt cx="3050181" cy="1196244"/>
          </a:xfrm>
        </p:grpSpPr>
        <p:sp>
          <p:nvSpPr>
            <p:cNvPr id="81" name="Arrow: Down 80">
              <a:extLst>
                <a:ext uri="{FF2B5EF4-FFF2-40B4-BE49-F238E27FC236}">
                  <a16:creationId xmlns:a16="http://schemas.microsoft.com/office/drawing/2014/main" id="{1928B3FF-5D49-45A5-8FAB-0659B83D0083}"/>
                </a:ext>
              </a:extLst>
            </p:cNvPr>
            <p:cNvSpPr/>
            <p:nvPr/>
          </p:nvSpPr>
          <p:spPr>
            <a:xfrm>
              <a:off x="8956307" y="2824699"/>
              <a:ext cx="389110" cy="119624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err="1">
                <a:solidFill>
                  <a:schemeClr val="tx1"/>
                </a:solidFill>
              </a:endParaRPr>
            </a:p>
          </p:txBody>
        </p:sp>
        <p:sp>
          <p:nvSpPr>
            <p:cNvPr id="84" name="Oval 83">
              <a:extLst>
                <a:ext uri="{FF2B5EF4-FFF2-40B4-BE49-F238E27FC236}">
                  <a16:creationId xmlns:a16="http://schemas.microsoft.com/office/drawing/2014/main" id="{4C1D9989-01B5-4DB8-A7DB-5D4F9310488B}"/>
                </a:ext>
              </a:extLst>
            </p:cNvPr>
            <p:cNvSpPr/>
            <p:nvPr/>
          </p:nvSpPr>
          <p:spPr>
            <a:xfrm>
              <a:off x="9376937" y="3066482"/>
              <a:ext cx="389110" cy="4094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err="1">
                <a:solidFill>
                  <a:schemeClr val="tx1"/>
                </a:solidFill>
              </a:endParaRPr>
            </a:p>
          </p:txBody>
        </p:sp>
        <p:sp>
          <p:nvSpPr>
            <p:cNvPr id="87" name="Rectangle 86">
              <a:extLst>
                <a:ext uri="{FF2B5EF4-FFF2-40B4-BE49-F238E27FC236}">
                  <a16:creationId xmlns:a16="http://schemas.microsoft.com/office/drawing/2014/main" id="{02EF3701-0E5D-44FE-9E7C-E320C3F937AD}"/>
                </a:ext>
              </a:extLst>
            </p:cNvPr>
            <p:cNvSpPr/>
            <p:nvPr/>
          </p:nvSpPr>
          <p:spPr>
            <a:xfrm>
              <a:off x="9415209" y="3086531"/>
              <a:ext cx="319318" cy="369332"/>
            </a:xfrm>
            <a:prstGeom prst="rect">
              <a:avLst/>
            </a:prstGeom>
          </p:spPr>
          <p:txBody>
            <a:bodyPr wrap="none">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4</a:t>
              </a:r>
              <a:endParaRPr lang="en-GB" b="1" dirty="0"/>
            </a:p>
          </p:txBody>
        </p:sp>
        <p:sp>
          <p:nvSpPr>
            <p:cNvPr id="91" name="Rectangle 90">
              <a:extLst>
                <a:ext uri="{FF2B5EF4-FFF2-40B4-BE49-F238E27FC236}">
                  <a16:creationId xmlns:a16="http://schemas.microsoft.com/office/drawing/2014/main" id="{430F7F59-B283-4DFA-B4E7-35104B57C1CA}"/>
                </a:ext>
              </a:extLst>
            </p:cNvPr>
            <p:cNvSpPr/>
            <p:nvPr/>
          </p:nvSpPr>
          <p:spPr>
            <a:xfrm>
              <a:off x="9766047" y="3066482"/>
              <a:ext cx="2240441" cy="369332"/>
            </a:xfrm>
            <a:prstGeom prst="rect">
              <a:avLst/>
            </a:prstGeom>
          </p:spPr>
          <p:txBody>
            <a:bodyPr wrap="square">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deploy</a:t>
              </a:r>
              <a:endParaRPr lang="en-GB" dirty="0"/>
            </a:p>
          </p:txBody>
        </p:sp>
      </p:grpSp>
      <p:sp>
        <p:nvSpPr>
          <p:cNvPr id="92" name="TextBox 13">
            <a:extLst>
              <a:ext uri="{FF2B5EF4-FFF2-40B4-BE49-F238E27FC236}">
                <a16:creationId xmlns:a16="http://schemas.microsoft.com/office/drawing/2014/main" id="{EA253A65-B26A-469C-A35B-1C34660D0C20}"/>
              </a:ext>
            </a:extLst>
          </p:cNvPr>
          <p:cNvSpPr txBox="1"/>
          <p:nvPr/>
        </p:nvSpPr>
        <p:spPr>
          <a:xfrm>
            <a:off x="8294574" y="5290203"/>
            <a:ext cx="1817427" cy="5539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500" dirty="0">
                <a:latin typeface="Amazon Ember" panose="020B0603020204020204" pitchFamily="34" charset="0"/>
                <a:ea typeface="Amazon Ember" panose="020B0603020204020204" pitchFamily="34" charset="0"/>
                <a:cs typeface="Amazon Ember" panose="020B0603020204020204" pitchFamily="34" charset="0"/>
              </a:rPr>
              <a:t>Tenant / Tier environments</a:t>
            </a:r>
          </a:p>
        </p:txBody>
      </p:sp>
      <p:sp>
        <p:nvSpPr>
          <p:cNvPr id="4" name="TextBox 3">
            <a:extLst>
              <a:ext uri="{FF2B5EF4-FFF2-40B4-BE49-F238E27FC236}">
                <a16:creationId xmlns:a16="http://schemas.microsoft.com/office/drawing/2014/main" id="{3497D29A-46D0-4633-8916-82DD2DF09E47}"/>
              </a:ext>
            </a:extLst>
          </p:cNvPr>
          <p:cNvSpPr txBox="1"/>
          <p:nvPr/>
        </p:nvSpPr>
        <p:spPr>
          <a:xfrm>
            <a:off x="4206753" y="654705"/>
            <a:ext cx="3531765" cy="646331"/>
          </a:xfrm>
          <a:prstGeom prst="rect">
            <a:avLst/>
          </a:prstGeom>
          <a:noFill/>
        </p:spPr>
        <p:txBody>
          <a:bodyPr wrap="square" lIns="0" rIns="0" rtlCol="0">
            <a:spAutoFit/>
          </a:bodyPr>
          <a:lstStyle/>
          <a:p>
            <a:pPr algn="ctr"/>
            <a:r>
              <a:rPr lang="en-GB" dirty="0"/>
              <a:t>Tenant provisioning / </a:t>
            </a:r>
          </a:p>
          <a:p>
            <a:pPr algn="ctr"/>
            <a:r>
              <a:rPr lang="en-GB" dirty="0"/>
              <a:t>code deployment</a:t>
            </a:r>
          </a:p>
        </p:txBody>
      </p:sp>
      <p:cxnSp>
        <p:nvCxnSpPr>
          <p:cNvPr id="8" name="Straight Arrow Connector 7">
            <a:extLst>
              <a:ext uri="{FF2B5EF4-FFF2-40B4-BE49-F238E27FC236}">
                <a16:creationId xmlns:a16="http://schemas.microsoft.com/office/drawing/2014/main" id="{5D56282E-1BAB-4DFC-AF57-EB9DEC0677AF}"/>
              </a:ext>
            </a:extLst>
          </p:cNvPr>
          <p:cNvCxnSpPr>
            <a:stCxn id="4" idx="2"/>
            <a:endCxn id="24" idx="0"/>
          </p:cNvCxnSpPr>
          <p:nvPr/>
        </p:nvCxnSpPr>
        <p:spPr>
          <a:xfrm>
            <a:off x="5972636" y="1301036"/>
            <a:ext cx="1661" cy="391954"/>
          </a:xfrm>
          <a:prstGeom prst="straightConnector1">
            <a:avLst/>
          </a:prstGeom>
          <a:ln w="190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60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536BDA-9204-C3B5-84D6-D0C41D8131B2}"/>
              </a:ext>
            </a:extLst>
          </p:cNvPr>
          <p:cNvSpPr>
            <a:spLocks noGrp="1"/>
          </p:cNvSpPr>
          <p:nvPr>
            <p:ph type="title"/>
          </p:nvPr>
        </p:nvSpPr>
        <p:spPr>
          <a:xfrm>
            <a:off x="609600" y="3050435"/>
            <a:ext cx="7823200" cy="757130"/>
          </a:xfrm>
        </p:spPr>
        <p:txBody>
          <a:bodyPr/>
          <a:lstStyle/>
          <a:p>
            <a:r>
              <a:rPr lang="en-GB" dirty="0"/>
              <a:t>SaaS </a:t>
            </a:r>
            <a:r>
              <a:rPr lang="en-GB" dirty="0" err="1"/>
              <a:t>GitOps</a:t>
            </a:r>
            <a:r>
              <a:rPr lang="en-GB" dirty="0"/>
              <a:t> solution</a:t>
            </a:r>
            <a:endParaRPr lang="en-US" dirty="0"/>
          </a:p>
        </p:txBody>
      </p:sp>
    </p:spTree>
    <p:extLst>
      <p:ext uri="{BB962C8B-B14F-4D97-AF65-F5344CB8AC3E}">
        <p14:creationId xmlns:p14="http://schemas.microsoft.com/office/powerpoint/2010/main" val="248270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WS Confidential Light">
  <a:themeElements>
    <a:clrScheme name="AWS_2022_Light">
      <a:dk1>
        <a:srgbClr val="000000"/>
      </a:dk1>
      <a:lt1>
        <a:srgbClr val="FFFFFF"/>
      </a:lt1>
      <a:dk2>
        <a:srgbClr val="232F3E"/>
      </a:dk2>
      <a:lt2>
        <a:srgbClr val="F1F3F3"/>
      </a:lt2>
      <a:accent1>
        <a:srgbClr val="2074D5"/>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AWS_Powerpoint Template_Confidential_Light_2023" id="{C5BE6A38-ABD8-A343-8CF0-AA54902E9B6E}" vid="{38EC0FEC-CC31-9446-B795-634A92C2EA3A}"/>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Confidential Light</Template>
  <TotalTime>5925</TotalTime>
  <Words>791</Words>
  <Application>Microsoft Macintosh PowerPoint</Application>
  <PresentationFormat>Widescreen</PresentationFormat>
  <Paragraphs>239</Paragraphs>
  <Slides>18</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Amazon Ember</vt:lpstr>
      <vt:lpstr>Amazon Ember Display</vt:lpstr>
      <vt:lpstr>Amazon Ember Light</vt:lpstr>
      <vt:lpstr>Amazon Ember Mono</vt:lpstr>
      <vt:lpstr>Amazon Ember Regular</vt:lpstr>
      <vt:lpstr>Arial</vt:lpstr>
      <vt:lpstr>Courier New</vt:lpstr>
      <vt:lpstr>Söhne</vt:lpstr>
      <vt:lpstr>Wingdings</vt:lpstr>
      <vt:lpstr>AWS Confidential Light</vt:lpstr>
      <vt:lpstr>Scalable SaaS deployments on Kubernetes with GitOps</vt:lpstr>
      <vt:lpstr>PowerPoint Presentation</vt:lpstr>
      <vt:lpstr>PowerPoint Presentation</vt:lpstr>
      <vt:lpstr>DevOps and SaaS</vt:lpstr>
      <vt:lpstr>SaaS DevOps challenge</vt:lpstr>
      <vt:lpstr>Problem statement recap</vt:lpstr>
      <vt:lpstr>Building blocks</vt:lpstr>
      <vt:lpstr>Basic flow</vt:lpstr>
      <vt:lpstr>SaaS GitOps solution</vt:lpstr>
      <vt:lpstr>Why GitOps?</vt:lpstr>
      <vt:lpstr>SaaS GitOps overview</vt:lpstr>
      <vt:lpstr>Tenant environment template</vt:lpstr>
      <vt:lpstr>Release config</vt:lpstr>
      <vt:lpstr>Argo Workflows</vt:lpstr>
      <vt:lpstr>Demo</vt:lpstr>
      <vt:lpstr>Key takeaways </vt:lpstr>
      <vt:lpstr>Like to know more? Contact us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217</cp:revision>
  <dcterms:created xsi:type="dcterms:W3CDTF">2023-08-17T21:01:42Z</dcterms:created>
  <dcterms:modified xsi:type="dcterms:W3CDTF">2024-01-31T22:27:18Z</dcterms:modified>
</cp:coreProperties>
</file>